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40"/>
  </p:notesMasterIdLst>
  <p:handoutMasterIdLst>
    <p:handoutMasterId r:id="rId141"/>
  </p:handoutMasterIdLst>
  <p:sldIdLst>
    <p:sldId id="259" r:id="rId2"/>
    <p:sldId id="399" r:id="rId3"/>
    <p:sldId id="295" r:id="rId4"/>
    <p:sldId id="299" r:id="rId5"/>
    <p:sldId id="296" r:id="rId6"/>
    <p:sldId id="424" r:id="rId7"/>
    <p:sldId id="425" r:id="rId8"/>
    <p:sldId id="297" r:id="rId9"/>
    <p:sldId id="402" r:id="rId10"/>
    <p:sldId id="400" r:id="rId11"/>
    <p:sldId id="300" r:id="rId12"/>
    <p:sldId id="301" r:id="rId13"/>
    <p:sldId id="302" r:id="rId14"/>
    <p:sldId id="303" r:id="rId15"/>
    <p:sldId id="304" r:id="rId16"/>
    <p:sldId id="305" r:id="rId17"/>
    <p:sldId id="403" r:id="rId18"/>
    <p:sldId id="306" r:id="rId19"/>
    <p:sldId id="307" r:id="rId20"/>
    <p:sldId id="308" r:id="rId21"/>
    <p:sldId id="309" r:id="rId22"/>
    <p:sldId id="310" r:id="rId23"/>
    <p:sldId id="311" r:id="rId24"/>
    <p:sldId id="404" r:id="rId25"/>
    <p:sldId id="312" r:id="rId26"/>
    <p:sldId id="313" r:id="rId27"/>
    <p:sldId id="314" r:id="rId28"/>
    <p:sldId id="315" r:id="rId29"/>
    <p:sldId id="316" r:id="rId30"/>
    <p:sldId id="317" r:id="rId31"/>
    <p:sldId id="405"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406" r:id="rId47"/>
    <p:sldId id="332" r:id="rId48"/>
    <p:sldId id="333" r:id="rId49"/>
    <p:sldId id="334" r:id="rId50"/>
    <p:sldId id="335" r:id="rId51"/>
    <p:sldId id="336" r:id="rId52"/>
    <p:sldId id="337" r:id="rId53"/>
    <p:sldId id="339" r:id="rId54"/>
    <p:sldId id="341" r:id="rId55"/>
    <p:sldId id="426" r:id="rId56"/>
    <p:sldId id="342" r:id="rId57"/>
    <p:sldId id="343" r:id="rId58"/>
    <p:sldId id="344" r:id="rId59"/>
    <p:sldId id="345" r:id="rId60"/>
    <p:sldId id="407" r:id="rId61"/>
    <p:sldId id="346" r:id="rId62"/>
    <p:sldId id="347" r:id="rId63"/>
    <p:sldId id="348" r:id="rId64"/>
    <p:sldId id="349" r:id="rId65"/>
    <p:sldId id="350" r:id="rId66"/>
    <p:sldId id="351" r:id="rId67"/>
    <p:sldId id="352" r:id="rId68"/>
    <p:sldId id="408" r:id="rId69"/>
    <p:sldId id="353" r:id="rId70"/>
    <p:sldId id="355" r:id="rId71"/>
    <p:sldId id="356" r:id="rId72"/>
    <p:sldId id="357" r:id="rId73"/>
    <p:sldId id="358" r:id="rId74"/>
    <p:sldId id="354" r:id="rId75"/>
    <p:sldId id="427" r:id="rId76"/>
    <p:sldId id="359" r:id="rId77"/>
    <p:sldId id="360" r:id="rId78"/>
    <p:sldId id="361" r:id="rId79"/>
    <p:sldId id="362" r:id="rId80"/>
    <p:sldId id="363" r:id="rId81"/>
    <p:sldId id="364" r:id="rId82"/>
    <p:sldId id="365" r:id="rId83"/>
    <p:sldId id="366" r:id="rId84"/>
    <p:sldId id="367" r:id="rId85"/>
    <p:sldId id="368" r:id="rId86"/>
    <p:sldId id="369" r:id="rId87"/>
    <p:sldId id="370" r:id="rId88"/>
    <p:sldId id="371" r:id="rId89"/>
    <p:sldId id="409" r:id="rId90"/>
    <p:sldId id="372" r:id="rId91"/>
    <p:sldId id="584" r:id="rId92"/>
    <p:sldId id="585" r:id="rId93"/>
    <p:sldId id="715" r:id="rId94"/>
    <p:sldId id="716" r:id="rId95"/>
    <p:sldId id="586" r:id="rId96"/>
    <p:sldId id="587" r:id="rId97"/>
    <p:sldId id="699" r:id="rId98"/>
    <p:sldId id="704" r:id="rId99"/>
    <p:sldId id="700" r:id="rId100"/>
    <p:sldId id="713" r:id="rId101"/>
    <p:sldId id="583" r:id="rId102"/>
    <p:sldId id="717" r:id="rId103"/>
    <p:sldId id="701" r:id="rId104"/>
    <p:sldId id="702" r:id="rId105"/>
    <p:sldId id="718" r:id="rId106"/>
    <p:sldId id="706" r:id="rId107"/>
    <p:sldId id="410" r:id="rId108"/>
    <p:sldId id="377" r:id="rId109"/>
    <p:sldId id="378" r:id="rId110"/>
    <p:sldId id="379" r:id="rId111"/>
    <p:sldId id="380" r:id="rId112"/>
    <p:sldId id="381" r:id="rId113"/>
    <p:sldId id="382" r:id="rId114"/>
    <p:sldId id="383" r:id="rId115"/>
    <p:sldId id="384" r:id="rId116"/>
    <p:sldId id="431" r:id="rId117"/>
    <p:sldId id="411" r:id="rId118"/>
    <p:sldId id="420" r:id="rId119"/>
    <p:sldId id="385" r:id="rId120"/>
    <p:sldId id="428" r:id="rId121"/>
    <p:sldId id="387" r:id="rId122"/>
    <p:sldId id="430" r:id="rId123"/>
    <p:sldId id="419" r:id="rId124"/>
    <p:sldId id="388" r:id="rId125"/>
    <p:sldId id="389" r:id="rId126"/>
    <p:sldId id="418" r:id="rId127"/>
    <p:sldId id="390" r:id="rId128"/>
    <p:sldId id="391" r:id="rId129"/>
    <p:sldId id="417" r:id="rId130"/>
    <p:sldId id="392" r:id="rId131"/>
    <p:sldId id="393" r:id="rId132"/>
    <p:sldId id="416" r:id="rId133"/>
    <p:sldId id="394" r:id="rId134"/>
    <p:sldId id="395" r:id="rId135"/>
    <p:sldId id="396" r:id="rId136"/>
    <p:sldId id="421" r:id="rId137"/>
    <p:sldId id="422" r:id="rId138"/>
    <p:sldId id="423" r:id="rId1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8" autoAdjust="0"/>
    <p:restoredTop sz="71115" autoAdjust="0"/>
  </p:normalViewPr>
  <p:slideViewPr>
    <p:cSldViewPr snapToGrid="0">
      <p:cViewPr varScale="1">
        <p:scale>
          <a:sx n="61" d="100"/>
          <a:sy n="61" d="100"/>
        </p:scale>
        <p:origin x="1531" y="53"/>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2023/12/25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2023/12/25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121458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244614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550028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4550366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5980155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4398850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5650819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22578699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4092146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517704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21516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990732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024468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17655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6281760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692474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51053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441457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9588473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0479956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70710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24989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759708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968440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913603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6960986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39775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244217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7789802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378333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703108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5686230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7630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487005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2937286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5270146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42008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5914235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4693911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297040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146170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0062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853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4228769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24646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065509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59405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3082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101494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78617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70025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467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7748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9547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85923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11150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77277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90141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32433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32792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5374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892021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61787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55864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24332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67822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49575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85123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75802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1686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85420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22266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40433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24397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62968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489616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25641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489811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0682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09505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8767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91534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60263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126317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35989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75660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11796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97087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7805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84716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81880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76565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742491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506827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93097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394312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446252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55401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408042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85576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90789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7466506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0590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41991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81555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69757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780682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091406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099547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812887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06397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962197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88326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6604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038853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130137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003757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026740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174244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624522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943452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887893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958911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775641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03929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8558141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8398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29773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19223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178049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768652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029382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859164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40666462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7462355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en-US" altLang="zh-CN" dirty="0">
              <a:latin typeface="Arial" panose="020B0604020202020204" pitchFamily="34" charset="0"/>
            </a:endParaRPr>
          </a:p>
        </p:txBody>
      </p:sp>
    </p:spTree>
    <p:extLst>
      <p:ext uri="{BB962C8B-B14F-4D97-AF65-F5344CB8AC3E}">
        <p14:creationId xmlns:p14="http://schemas.microsoft.com/office/powerpoint/2010/main" val="3340093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33BA7C0-CFC8-468E-BF58-86F8DBBA5B7D}"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02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75821406-8699-46F7-BC43-9A0383F1DDB8}"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487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5"/>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8"/>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5"/>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8"/>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19" r:id="rId10"/>
    <p:sldLayoutId id="2147483820" r:id="rId11"/>
    <p:sldLayoutId id="2147483821" r:id="rId12"/>
    <p:sldLayoutId id="2147483822" r:id="rId13"/>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31.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66763" y="4605004"/>
            <a:ext cx="10515600" cy="899510"/>
          </a:xfrm>
        </p:spPr>
        <p:txBody>
          <a:bodyPr/>
          <a:lstStyle/>
          <a:p>
            <a:r>
              <a:rPr lang="zh-CN" altLang="en-US" dirty="0">
                <a:latin typeface="华文楷体" panose="02010600040101010101" pitchFamily="2" charset="-122"/>
                <a:ea typeface="华文楷体" panose="02010600040101010101" pitchFamily="2" charset="-122"/>
              </a:rPr>
              <a:t>第七章  排    序</a:t>
            </a:r>
            <a:endParaRPr lang="zh-CN" altLang="en-US"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冒泡排序</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插入排序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希尔排序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归并排序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快速排序</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选择排序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堆排序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优先队列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基数排序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内排序：</a:t>
            </a:r>
          </a:p>
        </p:txBody>
      </p:sp>
    </p:spTree>
    <p:extLst>
      <p:ext uri="{BB962C8B-B14F-4D97-AF65-F5344CB8AC3E}">
        <p14:creationId xmlns:p14="http://schemas.microsoft.com/office/powerpoint/2010/main" val="726806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4"/>
            <a:ext cx="11162883" cy="5092351"/>
          </a:xfrm>
        </p:spPr>
        <p:txBody>
          <a:bodyPr>
            <a:normAutofit fontScale="92500" lnSpcReduction="10000"/>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建立优先级队列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(n&lt;1)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zh-CN" altLang="zh-CN" b="0" dirty="0">
                <a:cs typeface="Times New Roman" panose="02020603050405020304" pitchFamily="18" charset="0"/>
              </a:rPr>
              <a:t>申请实际的队列存储空间</a:t>
            </a:r>
            <a:r>
              <a:rPr lang="zh-CN" altLang="en-US" b="0" dirty="0">
                <a:cs typeface="Times New Roman" panose="02020603050405020304" pitchFamily="18" charset="0"/>
              </a:rPr>
              <a:t>，多</a:t>
            </a:r>
            <a:r>
              <a:rPr lang="en-US" altLang="zh-CN" b="0" dirty="0">
                <a:cs typeface="Times New Roman" panose="02020603050405020304" pitchFamily="18" charset="0"/>
              </a:rPr>
              <a:t>10</a:t>
            </a:r>
            <a:r>
              <a:rPr lang="zh-CN" altLang="en-US" b="0" dirty="0">
                <a:cs typeface="Times New Roman" panose="02020603050405020304" pitchFamily="18" charset="0"/>
              </a:rPr>
              <a:t>，支持入队</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a:t>
            </a:r>
            <a:r>
              <a:rPr lang="en-US" altLang="zh-CN" b="0" dirty="0" err="1">
                <a:cs typeface="Times New Roman" panose="02020603050405020304" pitchFamily="18" charset="0"/>
              </a:rPr>
              <a:t>n+10</a:t>
            </a:r>
            <a:r>
              <a:rPr lang="en-US" altLang="zh-CN" b="0" dirty="0">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n;</a:t>
            </a:r>
          </a:p>
          <a:p>
            <a:pPr marL="0" indent="0">
              <a:lnSpc>
                <a:spcPct val="130000"/>
              </a:lnSpc>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=0;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&lt;n;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array[</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 a[</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r>
              <a:rPr lang="en-US" altLang="zh-CN" b="0" dirty="0">
                <a:cs typeface="Times New Roman" panose="02020603050405020304" pitchFamily="18" charset="0"/>
              </a:rPr>
              <a:t> </a:t>
            </a:r>
            <a:endParaRPr lang="en-US" altLang="zh-CN" b="0" dirty="0">
              <a:ea typeface="华文楷体" panose="02010600040101010101" pitchFamily="2" charset="-122"/>
              <a:cs typeface="Times New Roman" panose="02020603050405020304" pitchFamily="18" charset="0"/>
            </a:endParaRPr>
          </a:p>
          <a:p>
            <a:pPr marL="0" indent="0">
              <a:lnSpc>
                <a:spcPct val="130000"/>
              </a:lnSpc>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=n/2-1;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&gt;=0;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adjust(</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r>
              <a:rPr lang="en-US" altLang="zh-CN" b="0" dirty="0">
                <a:cs typeface="Times New Roman" panose="02020603050405020304" pitchFamily="18" charset="0"/>
              </a:rPr>
              <a:t>   </a:t>
            </a: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首次建立</a:t>
            </a:r>
            <a:r>
              <a:rPr lang="zh-CN" altLang="en-US" b="0" dirty="0">
                <a:ea typeface="华文楷体" panose="02010600040101010101" pitchFamily="2" charset="-122"/>
                <a:cs typeface="Times New Roman" panose="02020603050405020304" pitchFamily="18" charset="0"/>
              </a:rPr>
              <a:t>小</a:t>
            </a:r>
            <a:r>
              <a:rPr lang="zh-CN" altLang="zh-CN" b="0" dirty="0">
                <a:ea typeface="华文楷体" panose="02010600040101010101" pitchFamily="2" charset="-122"/>
                <a:cs typeface="Times New Roman" panose="02020603050405020304" pitchFamily="18" charset="0"/>
              </a:rPr>
              <a:t>顶堆</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318203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0670" y="1435356"/>
            <a:ext cx="10007000" cy="506059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 </a:t>
            </a:r>
            <a:r>
              <a:rPr lang="en-US" altLang="zh-CN" b="0" dirty="0">
                <a:ea typeface="华文楷体" panose="02010600040101010101" pitchFamily="2" charset="-122"/>
                <a:cs typeface="Times New Roman" panose="02020603050405020304" pitchFamily="18" charset="0"/>
              </a:rPr>
              <a:t>adjust(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hole)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反复向下调整</a:t>
            </a:r>
            <a:r>
              <a:rPr lang="en-US" altLang="zh-CN" b="0" dirty="0">
                <a:ea typeface="华文楷体" panose="02010600040101010101" pitchFamily="2" charset="-122"/>
                <a:cs typeface="Times New Roman" panose="02020603050405020304" pitchFamily="18" charset="0"/>
              </a:rPr>
              <a:t>hole</a:t>
            </a:r>
            <a:r>
              <a:rPr lang="zh-CN" altLang="en-US" b="0" dirty="0">
                <a:ea typeface="华文楷体" panose="02010600040101010101" pitchFamily="2" charset="-122"/>
                <a:cs typeface="Times New Roman" panose="02020603050405020304" pitchFamily="18" charset="0"/>
              </a:rPr>
              <a:t>的位置</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minChild</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x, temp;</a:t>
            </a: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x = array[hole];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(true)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minChild</a:t>
            </a:r>
            <a:r>
              <a:rPr lang="en-US" altLang="zh-CN" b="0" dirty="0">
                <a:ea typeface="华文楷体" panose="02010600040101010101" pitchFamily="2" charset="-122"/>
                <a:cs typeface="Times New Roman" panose="02020603050405020304" pitchFamily="18" charset="0"/>
              </a:rPr>
              <a:t> = 2*</a:t>
            </a:r>
            <a:r>
              <a:rPr lang="en-US" altLang="zh-CN" b="0" dirty="0" err="1">
                <a:ea typeface="华文楷体" panose="02010600040101010101" pitchFamily="2" charset="-122"/>
                <a:cs typeface="Times New Roman" panose="02020603050405020304" pitchFamily="18" charset="0"/>
              </a:rPr>
              <a:t>hole+1</a:t>
            </a:r>
            <a:r>
              <a:rPr lang="en-US" altLang="zh-CN" b="0" dirty="0">
                <a:ea typeface="华文楷体" panose="02010600040101010101" pitchFamily="2" charset="-122"/>
                <a:cs typeface="Times New Roman" panose="02020603050405020304" pitchFamily="18" charset="0"/>
              </a:rPr>
              <a:t>;  //hole</a:t>
            </a:r>
            <a:r>
              <a:rPr lang="zh-CN" altLang="zh-CN" b="0" dirty="0">
                <a:ea typeface="华文楷体" panose="02010600040101010101" pitchFamily="2" charset="-122"/>
                <a:cs typeface="Times New Roman" panose="02020603050405020304" pitchFamily="18" charset="0"/>
              </a:rPr>
              <a:t>的左子下标</a:t>
            </a:r>
          </a:p>
        </p:txBody>
      </p:sp>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调整算法实现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1980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9318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调整算法实现</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19756" y="1380931"/>
            <a:ext cx="9259740" cy="4955203"/>
          </a:xfrm>
          <a:prstGeom prst="rect">
            <a:avLst/>
          </a:prstGeom>
          <a:noFill/>
        </p:spPr>
        <p:txBody>
          <a:bodyPr wrap="square" rtlCol="0">
            <a:spAutoFit/>
          </a:bodyPr>
          <a:lstStyle/>
          <a:p>
            <a:r>
              <a:rPr lang="en-US" altLang="zh-CN" sz="2800" dirty="0"/>
              <a:t> </a:t>
            </a:r>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minChild+1</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currentLen</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-1) //hole</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还有右子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minChild+1</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右子最大</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(x&lt;array[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array[hole] = array[</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hole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继续向下调整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array[hole] = x;</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比较次数最多为：二叉树的高度</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512948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0528" y="731981"/>
            <a:ext cx="11162883" cy="6126019"/>
          </a:xfrm>
        </p:spPr>
        <p:txBody>
          <a:bodyPr>
            <a:normAutofit fontScale="77500" lnSpcReduction="20000"/>
          </a:bodyPr>
          <a:lstStyle/>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bool </a:t>
            </a:r>
            <a:r>
              <a:rPr lang="en-US" altLang="zh-CN" sz="32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isEmpty</a:t>
            </a:r>
            <a:r>
              <a:rPr lang="en-US" altLang="zh-CN" sz="3100" b="0" dirty="0">
                <a:ea typeface="华文楷体" panose="02010600040101010101" pitchFamily="2" charset="-122"/>
                <a:cs typeface="Times New Roman" panose="02020603050405020304" pitchFamily="18" charset="0"/>
              </a:rPr>
              <a:t>()  //</a:t>
            </a:r>
            <a:r>
              <a:rPr lang="zh-CN" altLang="zh-CN" sz="3100" b="0" dirty="0">
                <a:ea typeface="华文楷体" panose="02010600040101010101" pitchFamily="2" charset="-122"/>
                <a:cs typeface="Times New Roman" panose="02020603050405020304" pitchFamily="18" charset="0"/>
              </a:rPr>
              <a:t>判断队空否，空返回</a:t>
            </a:r>
            <a:r>
              <a:rPr lang="en-US" altLang="zh-CN" sz="3100" b="0" dirty="0">
                <a:ea typeface="华文楷体" panose="02010600040101010101" pitchFamily="2" charset="-122"/>
                <a:cs typeface="Times New Roman" panose="02020603050405020304" pitchFamily="18" charset="0"/>
              </a:rPr>
              <a:t>true</a:t>
            </a:r>
            <a:r>
              <a:rPr lang="zh-CN" altLang="zh-CN" sz="3100" b="0" dirty="0">
                <a:ea typeface="华文楷体" panose="02010600040101010101" pitchFamily="2" charset="-122"/>
                <a:cs typeface="Times New Roman" panose="02020603050405020304" pitchFamily="18" charset="0"/>
              </a:rPr>
              <a:t>，否则为</a:t>
            </a:r>
            <a:r>
              <a:rPr lang="en-US" altLang="zh-CN" sz="3100" b="0" dirty="0">
                <a:ea typeface="华文楷体" panose="02010600040101010101" pitchFamily="2" charset="-122"/>
                <a:cs typeface="Times New Roman" panose="02020603050405020304" pitchFamily="18" charset="0"/>
              </a:rPr>
              <a:t>false</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{return </a:t>
            </a:r>
            <a:r>
              <a:rPr lang="en-US" altLang="zh-CN" sz="3100" b="0" dirty="0" err="1">
                <a:ea typeface="华文楷体" panose="02010600040101010101" pitchFamily="2" charset="-122"/>
                <a:cs typeface="Times New Roman" panose="02020603050405020304" pitchFamily="18" charset="0"/>
              </a:rPr>
              <a:t>currentLen</a:t>
            </a:r>
            <a:r>
              <a:rPr lang="en-US" altLang="zh-CN" sz="3100" b="0" dirty="0">
                <a:ea typeface="华文楷体" panose="02010600040101010101" pitchFamily="2" charset="-122"/>
                <a:cs typeface="Times New Roman" panose="02020603050405020304" pitchFamily="18" charset="0"/>
              </a:rPr>
              <a:t>==0;}</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 </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bool </a:t>
            </a:r>
            <a:r>
              <a:rPr lang="en-US" altLang="zh-CN" sz="32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r>
              <a:rPr lang="en-US" altLang="zh-CN" sz="3100" b="0" dirty="0" err="1">
                <a:ea typeface="华文楷体" panose="02010600040101010101" pitchFamily="2" charset="-122"/>
                <a:cs typeface="Times New Roman" panose="02020603050405020304" pitchFamily="18" charset="0"/>
              </a:rPr>
              <a:t>isFull</a:t>
            </a:r>
            <a:r>
              <a:rPr lang="en-US" altLang="zh-CN" sz="3100" b="0" dirty="0">
                <a:ea typeface="华文楷体" panose="02010600040101010101" pitchFamily="2" charset="-122"/>
                <a:cs typeface="Times New Roman" panose="02020603050405020304" pitchFamily="18" charset="0"/>
              </a:rPr>
              <a:t>() //</a:t>
            </a:r>
            <a:r>
              <a:rPr lang="zh-CN" altLang="zh-CN" sz="3100" b="0" dirty="0">
                <a:ea typeface="华文楷体" panose="02010600040101010101" pitchFamily="2" charset="-122"/>
                <a:cs typeface="Times New Roman" panose="02020603050405020304" pitchFamily="18" charset="0"/>
              </a:rPr>
              <a:t>判断队满否，满返回</a:t>
            </a:r>
            <a:r>
              <a:rPr lang="en-US" altLang="zh-CN" sz="3100" b="0" dirty="0">
                <a:ea typeface="华文楷体" panose="02010600040101010101" pitchFamily="2" charset="-122"/>
                <a:cs typeface="Times New Roman" panose="02020603050405020304" pitchFamily="18" charset="0"/>
              </a:rPr>
              <a:t>true</a:t>
            </a:r>
            <a:r>
              <a:rPr lang="zh-CN" altLang="zh-CN" sz="3100" b="0" dirty="0">
                <a:ea typeface="华文楷体" panose="02010600040101010101" pitchFamily="2" charset="-122"/>
                <a:cs typeface="Times New Roman" panose="02020603050405020304" pitchFamily="18" charset="0"/>
              </a:rPr>
              <a:t>，否则为</a:t>
            </a:r>
            <a:r>
              <a:rPr lang="en-US" altLang="zh-CN" sz="3100" b="0" dirty="0">
                <a:ea typeface="华文楷体" panose="02010600040101010101" pitchFamily="2" charset="-122"/>
                <a:cs typeface="Times New Roman" panose="02020603050405020304" pitchFamily="18" charset="0"/>
              </a:rPr>
              <a:t>false</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{return (</a:t>
            </a:r>
            <a:r>
              <a:rPr lang="en-US" altLang="zh-CN" sz="3100" b="0" dirty="0" err="1">
                <a:ea typeface="华文楷体" panose="02010600040101010101" pitchFamily="2" charset="-122"/>
                <a:cs typeface="Times New Roman" panose="02020603050405020304" pitchFamily="18" charset="0"/>
              </a:rPr>
              <a:t>currentLen</a:t>
            </a:r>
            <a:r>
              <a:rPr lang="en-US" altLang="zh-CN" sz="3100" b="0" dirty="0">
                <a:ea typeface="华文楷体" panose="02010600040101010101" pitchFamily="2" charset="-122"/>
                <a:cs typeface="Times New Roman" panose="02020603050405020304" pitchFamily="18" charset="0"/>
              </a:rPr>
              <a:t>==</a:t>
            </a:r>
            <a:r>
              <a:rPr lang="en-US" altLang="zh-CN" sz="3100" b="0" dirty="0" err="1">
                <a:ea typeface="华文楷体" panose="02010600040101010101" pitchFamily="2" charset="-122"/>
                <a:cs typeface="Times New Roman" panose="02020603050405020304" pitchFamily="18" charset="0"/>
              </a:rPr>
              <a:t>maxSize</a:t>
            </a:r>
            <a:r>
              <a:rPr lang="en-US" altLang="zh-CN" sz="3100" b="0" dirty="0">
                <a:ea typeface="华文楷体" panose="02010600040101010101" pitchFamily="2" charset="-122"/>
                <a:cs typeface="Times New Roman" panose="02020603050405020304" pitchFamily="18" charset="0"/>
              </a:rPr>
              <a: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 </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a:ea typeface="华文楷体" panose="02010600040101010101" pitchFamily="2" charset="-122"/>
                <a:cs typeface="Times New Roman" panose="02020603050405020304" pitchFamily="18" charset="0"/>
              </a:rPr>
              <a:t>template &lt;class </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a:t>
            </a:r>
            <a:endParaRPr lang="zh-CN" altLang="zh-CN" sz="3100" b="0" dirty="0">
              <a:ea typeface="华文楷体" panose="02010600040101010101" pitchFamily="2" charset="-122"/>
              <a:cs typeface="Times New Roman" panose="02020603050405020304" pitchFamily="18" charset="0"/>
            </a:endParaRPr>
          </a:p>
          <a:p>
            <a:pPr marL="0" indent="0">
              <a:buNone/>
            </a:pP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priorityQueue</a:t>
            </a:r>
            <a:r>
              <a:rPr lang="en-US" altLang="zh-CN" sz="3100" b="0" dirty="0">
                <a:ea typeface="华文楷体" panose="02010600040101010101" pitchFamily="2" charset="-122"/>
                <a:cs typeface="Times New Roman" panose="02020603050405020304" pitchFamily="18" charset="0"/>
              </a:rPr>
              <a:t>&lt;</a:t>
            </a:r>
            <a:r>
              <a:rPr lang="en-US" altLang="zh-CN" sz="3100" b="0" dirty="0" err="1">
                <a:ea typeface="华文楷体" panose="02010600040101010101" pitchFamily="2" charset="-122"/>
                <a:cs typeface="Times New Roman" panose="02020603050405020304" pitchFamily="18" charset="0"/>
              </a:rPr>
              <a:t>elemType</a:t>
            </a:r>
            <a:r>
              <a:rPr lang="en-US" altLang="zh-CN" sz="3100" b="0" dirty="0">
                <a:ea typeface="华文楷体" panose="02010600040101010101" pitchFamily="2" charset="-122"/>
                <a:cs typeface="Times New Roman" panose="02020603050405020304" pitchFamily="18" charset="0"/>
              </a:rPr>
              <a:t>&gt;::front() //</a:t>
            </a:r>
            <a:r>
              <a:rPr lang="zh-CN" altLang="zh-CN" sz="3100"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sz="3100" b="0" dirty="0">
                <a:ea typeface="华文楷体" panose="02010600040101010101" pitchFamily="2" charset="-122"/>
                <a:cs typeface="Times New Roman" panose="02020603050405020304" pitchFamily="18" charset="0"/>
              </a:rPr>
              <a:t>{    if (</a:t>
            </a:r>
            <a:r>
              <a:rPr lang="en-US" altLang="zh-CN" sz="3100" b="0" dirty="0" err="1">
                <a:ea typeface="华文楷体" panose="02010600040101010101" pitchFamily="2" charset="-122"/>
                <a:cs typeface="Times New Roman" panose="02020603050405020304" pitchFamily="18" charset="0"/>
              </a:rPr>
              <a:t>isEmpty</a:t>
            </a:r>
            <a:r>
              <a:rPr lang="en-US" altLang="zh-CN" sz="3100" b="0" dirty="0">
                <a:ea typeface="华文楷体" panose="02010600040101010101" pitchFamily="2" charset="-122"/>
                <a:cs typeface="Times New Roman" panose="02020603050405020304" pitchFamily="18" charset="0"/>
              </a:rPr>
              <a:t>()) throw </a:t>
            </a:r>
            <a:r>
              <a:rPr lang="en-US" altLang="zh-CN" sz="3100" b="0" dirty="0" err="1">
                <a:ea typeface="华文楷体" panose="02010600040101010101" pitchFamily="2" charset="-122"/>
                <a:cs typeface="Times New Roman" panose="02020603050405020304" pitchFamily="18" charset="0"/>
              </a:rPr>
              <a:t>outOfBound</a:t>
            </a:r>
            <a:r>
              <a:rPr lang="en-US" altLang="zh-CN" sz="3100" b="0" dirty="0">
                <a:ea typeface="华文楷体" panose="02010600040101010101" pitchFamily="2" charset="-122"/>
                <a:cs typeface="Times New Roman" panose="02020603050405020304" pitchFamily="18" charset="0"/>
              </a:rPr>
              <a:t>();    return array[0];  }</a:t>
            </a:r>
            <a:endParaRPr lang="zh-CN" altLang="zh-CN" sz="31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554329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00285" y="831373"/>
                <a:ext cx="11791715" cy="5668818"/>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deQueue</a:t>
                </a: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将队首元素出队</a:t>
                </a:r>
              </a:p>
              <a:p>
                <a:pPr marL="0" indent="0">
                  <a:buNone/>
                </a:pPr>
                <a:r>
                  <a:rPr lang="en-US" altLang="zh-CN" sz="2800" b="0" dirty="0">
                    <a:ea typeface="华文楷体" panose="02010600040101010101" pitchFamily="2" charset="-122"/>
                    <a:cs typeface="Times New Roman" panose="02020603050405020304" pitchFamily="18" charset="0"/>
                  </a:rPr>
                  <a:t>{  if (</a:t>
                </a:r>
                <a:r>
                  <a:rPr lang="en-US" altLang="zh-CN" sz="2800" b="0" dirty="0" err="1">
                    <a:ea typeface="华文楷体" panose="02010600040101010101" pitchFamily="2" charset="-122"/>
                    <a:cs typeface="Times New Roman" panose="02020603050405020304" pitchFamily="18" charset="0"/>
                  </a:rPr>
                  <a:t>isEmpty</a:t>
                </a:r>
                <a:r>
                  <a:rPr lang="en-US" altLang="zh-CN" sz="2800" b="0" dirty="0">
                    <a:ea typeface="华文楷体" panose="02010600040101010101" pitchFamily="2" charset="-122"/>
                    <a:cs typeface="Times New Roman" panose="02020603050405020304" pitchFamily="18" charset="0"/>
                  </a:rPr>
                  <a:t>()) throw </a:t>
                </a:r>
                <a:r>
                  <a:rPr lang="en-US" altLang="zh-CN" sz="2800" b="0" dirty="0" err="1">
                    <a:ea typeface="华文楷体" panose="02010600040101010101" pitchFamily="2" charset="-122"/>
                    <a:cs typeface="Times New Roman" panose="02020603050405020304" pitchFamily="18" charset="0"/>
                  </a:rPr>
                  <a:t>outOfBound</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array[0] = array[</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-1];</a:t>
                </a: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    adjust(0);</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因为</a:t>
                </a:r>
                <a:r>
                  <a:rPr lang="en-US" altLang="zh-CN" sz="2800" b="0" dirty="0">
                    <a:ea typeface="华文楷体" panose="02010600040101010101" pitchFamily="2" charset="-122"/>
                    <a:cs typeface="Times New Roman" panose="02020603050405020304" pitchFamily="18" charset="0"/>
                  </a:rPr>
                  <a:t>adjust(0)</a:t>
                </a:r>
                <a:r>
                  <a:rPr lang="zh-CN" altLang="en-US" sz="2800" b="0" dirty="0">
                    <a:ea typeface="华文楷体" panose="02010600040101010101" pitchFamily="2" charset="-122"/>
                    <a:cs typeface="Times New Roman" panose="02020603050405020304" pitchFamily="18" charset="0"/>
                  </a:rPr>
                  <a:t>比较次数最多为二叉树高度，故出队时间效率为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00285" y="831373"/>
                <a:ext cx="11791715" cy="5668818"/>
              </a:xfrm>
              <a:blipFill>
                <a:blip r:embed="rId3"/>
                <a:stretch>
                  <a:fillRect l="-1086" t="-3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3641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434094" y="851252"/>
                <a:ext cx="11930184" cy="4436366"/>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enQueue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&amp;x)  //</a:t>
                </a:r>
                <a:r>
                  <a:rPr lang="zh-CN" altLang="zh-CN" sz="2800" b="0" dirty="0">
                    <a:ea typeface="华文楷体" panose="02010600040101010101" pitchFamily="2" charset="-122"/>
                    <a:cs typeface="Times New Roman" panose="02020603050405020304" pitchFamily="18" charset="0"/>
                  </a:rPr>
                  <a:t>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进队</a:t>
                </a:r>
              </a:p>
              <a:p>
                <a:pPr marL="0" indent="0">
                  <a:buNone/>
                </a:pPr>
                <a:r>
                  <a:rPr lang="en-US" altLang="zh-CN" sz="2800" b="0" dirty="0">
                    <a:ea typeface="华文楷体" panose="02010600040101010101" pitchFamily="2" charset="-122"/>
                    <a:cs typeface="Times New Roman" panose="02020603050405020304" pitchFamily="18" charset="0"/>
                  </a:rPr>
                  <a:t>{  if (</a:t>
                </a:r>
                <a:r>
                  <a:rPr lang="en-US" altLang="zh-CN" sz="2800" b="0" dirty="0" err="1">
                    <a:ea typeface="华文楷体" panose="02010600040101010101" pitchFamily="2" charset="-122"/>
                    <a:cs typeface="Times New Roman" panose="02020603050405020304" pitchFamily="18" charset="0"/>
                  </a:rPr>
                  <a:t>isFull</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doubleSpace</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int</a:t>
                </a:r>
                <a:r>
                  <a:rPr lang="en-US" altLang="zh-CN" sz="2800" b="0" dirty="0">
                    <a:ea typeface="华文楷体" panose="02010600040101010101" pitchFamily="2" charset="-122"/>
                    <a:cs typeface="Times New Roman" panose="02020603050405020304" pitchFamily="18" charset="0"/>
                  </a:rPr>
                  <a:t> hole =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 //hole</a:t>
                </a:r>
                <a:r>
                  <a:rPr lang="zh-CN" altLang="en-US" sz="2800" b="0" dirty="0">
                    <a:ea typeface="华文楷体" panose="02010600040101010101" pitchFamily="2" charset="-122"/>
                    <a:cs typeface="Times New Roman" panose="02020603050405020304" pitchFamily="18" charset="0"/>
                  </a:rPr>
                  <a:t>位置要向上调整</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for ( ; hole &gt; 0 &amp;&amp; x &lt; array[ </a:t>
                </a:r>
                <a:r>
                  <a:rPr lang="en-US" altLang="zh-CN" sz="2800" b="0" dirty="0">
                    <a:solidFill>
                      <a:srgbClr val="7030A0"/>
                    </a:solidFill>
                    <a:ea typeface="华文楷体" panose="02010600040101010101" pitchFamily="2" charset="-122"/>
                    <a:cs typeface="Times New Roman" panose="02020603050405020304" pitchFamily="18" charset="0"/>
                  </a:rPr>
                  <a:t>hole / 2 </a:t>
                </a:r>
                <a:r>
                  <a:rPr lang="en-US" altLang="zh-CN" sz="2800" b="0" dirty="0">
                    <a:ea typeface="华文楷体" panose="02010600040101010101" pitchFamily="2" charset="-122"/>
                    <a:cs typeface="Times New Roman" panose="02020603050405020304" pitchFamily="18" charset="0"/>
                  </a:rPr>
                  <a:t>]; </a:t>
                </a:r>
                <a:r>
                  <a:rPr lang="en-US" altLang="zh-CN" sz="2800" b="0" dirty="0">
                    <a:solidFill>
                      <a:srgbClr val="7030A0"/>
                    </a:solidFill>
                    <a:ea typeface="华文楷体" panose="02010600040101010101" pitchFamily="2" charset="-122"/>
                    <a:cs typeface="Times New Roman" panose="02020603050405020304" pitchFamily="18" charset="0"/>
                  </a:rPr>
                  <a:t>hole /= 2 </a:t>
                </a: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            array[ hole ] = array[ </a:t>
                </a:r>
                <a:r>
                  <a:rPr lang="en-US" altLang="zh-CN" sz="2800" b="0" dirty="0">
                    <a:solidFill>
                      <a:srgbClr val="7030A0"/>
                    </a:solidFill>
                    <a:ea typeface="华文楷体" panose="02010600040101010101" pitchFamily="2" charset="-122"/>
                    <a:cs typeface="Times New Roman" panose="02020603050405020304" pitchFamily="18" charset="0"/>
                  </a:rPr>
                  <a:t>hole / 2 </a:t>
                </a:r>
                <a:r>
                  <a:rPr lang="en-US" altLang="zh-CN" sz="2800" b="0" dirty="0">
                    <a:ea typeface="华文楷体" panose="02010600040101010101" pitchFamily="2" charset="-122"/>
                    <a:cs typeface="Times New Roman" panose="02020603050405020304" pitchFamily="18" charset="0"/>
                  </a:rPr>
                  <a:t>];                   </a:t>
                </a:r>
                <a:endParaRPr lang="en-US" altLang="zh-CN" sz="2800" b="0" dirty="0">
                  <a:solidFill>
                    <a:srgbClr val="C00000"/>
                  </a:solidFill>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array[ hole ] = x;</a:t>
                </a:r>
              </a:p>
              <a:p>
                <a:pPr marL="0" indent="0">
                  <a:buNone/>
                </a:pPr>
                <a:r>
                  <a:rPr lang="en-US" altLang="zh-CN" sz="2800" b="0" dirty="0">
                    <a:ea typeface="华文楷体" panose="02010600040101010101" pitchFamily="2" charset="-122"/>
                    <a:cs typeface="Times New Roman" panose="02020603050405020304" pitchFamily="18" charset="0"/>
                  </a:rPr>
                  <a:t>} //</a:t>
                </a:r>
                <a:r>
                  <a:rPr lang="zh-CN" altLang="en-US" sz="2800" b="0" dirty="0">
                    <a:ea typeface="华文楷体" panose="02010600040101010101" pitchFamily="2" charset="-122"/>
                    <a:cs typeface="Times New Roman" panose="02020603050405020304" pitchFamily="18" charset="0"/>
                  </a:rPr>
                  <a:t>比较次数最多为二叉树高度，故入队时间效率为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434094" y="851252"/>
                <a:ext cx="11930184" cy="4436366"/>
              </a:xfrm>
              <a:blipFill>
                <a:blip r:embed="rId3"/>
                <a:stretch>
                  <a:fillRect l="-1022" t="-550" b="-17744"/>
                </a:stretch>
              </a:blipFill>
            </p:spPr>
            <p:txBody>
              <a:bodyPr/>
              <a:lstStyle/>
              <a:p>
                <a:r>
                  <a:rPr lang="zh-CN" altLang="en-US">
                    <a:noFill/>
                  </a:rPr>
                  <a:t> </a:t>
                </a:r>
              </a:p>
            </p:txBody>
          </p:sp>
        </mc:Fallback>
      </mc:AlternateContent>
      <p:sp>
        <p:nvSpPr>
          <p:cNvPr id="3" name="思想气泡: 云 2">
            <a:extLst>
              <a:ext uri="{FF2B5EF4-FFF2-40B4-BE49-F238E27FC236}">
                <a16:creationId xmlns:a16="http://schemas.microsoft.com/office/drawing/2014/main" id="{1D155E58-5998-4A09-AD0B-7BFC0FB45983}"/>
              </a:ext>
            </a:extLst>
          </p:cNvPr>
          <p:cNvSpPr/>
          <p:nvPr/>
        </p:nvSpPr>
        <p:spPr>
          <a:xfrm>
            <a:off x="5787024" y="292209"/>
            <a:ext cx="3594970" cy="1278173"/>
          </a:xfrm>
          <a:prstGeom prst="cloudCallou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C00000"/>
                </a:solidFill>
                <a:ea typeface="华文楷体" panose="02010600040101010101" pitchFamily="2" charset="-122"/>
                <a:cs typeface="Times New Roman" panose="02020603050405020304" pitchFamily="18" charset="0"/>
              </a:rPr>
              <a:t>根节点编号从</a:t>
            </a:r>
            <a:r>
              <a:rPr lang="en-US" altLang="zh-CN" sz="3200" dirty="0">
                <a:solidFill>
                  <a:srgbClr val="C00000"/>
                </a:solidFill>
                <a:ea typeface="华文楷体" panose="02010600040101010101" pitchFamily="2" charset="-122"/>
                <a:cs typeface="Times New Roman" panose="02020603050405020304" pitchFamily="18" charset="0"/>
              </a:rPr>
              <a:t>1</a:t>
            </a:r>
            <a:r>
              <a:rPr lang="zh-CN" altLang="en-US" sz="3200" dirty="0">
                <a:solidFill>
                  <a:srgbClr val="C00000"/>
                </a:solidFill>
                <a:ea typeface="华文楷体" panose="02010600040101010101" pitchFamily="2" charset="-122"/>
                <a:cs typeface="Times New Roman" panose="02020603050405020304" pitchFamily="18" charset="0"/>
              </a:rPr>
              <a:t>开始</a:t>
            </a:r>
            <a:endParaRPr lang="zh-CN" altLang="en-US" sz="3200" dirty="0">
              <a:noFill/>
            </a:endParaRPr>
          </a:p>
        </p:txBody>
      </p:sp>
    </p:spTree>
    <p:extLst>
      <p:ext uri="{BB962C8B-B14F-4D97-AF65-F5344CB8AC3E}">
        <p14:creationId xmlns:p14="http://schemas.microsoft.com/office/powerpoint/2010/main" val="80220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195" name="Rectangle 3"/>
              <p:cNvSpPr>
                <a:spLocks noGrp="1" noChangeArrowheads="1"/>
              </p:cNvSpPr>
              <p:nvPr>
                <p:ph sz="quarter" idx="10"/>
              </p:nvPr>
            </p:nvSpPr>
            <p:spPr>
              <a:xfrm>
                <a:off x="434094" y="851252"/>
                <a:ext cx="11202585" cy="4436366"/>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priorityQueue</a:t>
                </a:r>
                <a:r>
                  <a:rPr lang="en-US" altLang="zh-CN" sz="2800" b="0" dirty="0">
                    <a:ea typeface="华文楷体" panose="02010600040101010101" pitchFamily="2" charset="-122"/>
                    <a:cs typeface="Times New Roman" panose="02020603050405020304" pitchFamily="18" charset="0"/>
                  </a:rPr>
                  <a:t>&lt;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r>
                  <a:rPr lang="en-US" altLang="zh-CN" sz="2800" b="0" dirty="0" err="1">
                    <a:ea typeface="华文楷体" panose="02010600040101010101" pitchFamily="2" charset="-122"/>
                    <a:cs typeface="Times New Roman" panose="02020603050405020304" pitchFamily="18" charset="0"/>
                  </a:rPr>
                  <a:t>enQueue</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const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&amp;x)  //</a:t>
                </a:r>
                <a:r>
                  <a:rPr lang="zh-CN" altLang="zh-CN" sz="2800" b="0" dirty="0">
                    <a:ea typeface="华文楷体" panose="02010600040101010101" pitchFamily="2" charset="-122"/>
                    <a:cs typeface="Times New Roman" panose="02020603050405020304" pitchFamily="18" charset="0"/>
                  </a:rPr>
                  <a:t>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进队</a:t>
                </a:r>
              </a:p>
              <a:p>
                <a:pPr marL="0" indent="0">
                  <a:buNone/>
                </a:pPr>
                <a:r>
                  <a:rPr lang="en-US" altLang="zh-CN" sz="2800" b="0" dirty="0">
                    <a:ea typeface="华文楷体" panose="02010600040101010101" pitchFamily="2" charset="-122"/>
                    <a:cs typeface="Times New Roman" panose="02020603050405020304" pitchFamily="18" charset="0"/>
                  </a:rPr>
                  <a:t>{  if (</a:t>
                </a:r>
                <a:r>
                  <a:rPr lang="en-US" altLang="zh-CN" sz="2800" b="0" dirty="0" err="1">
                    <a:ea typeface="华文楷体" panose="02010600040101010101" pitchFamily="2" charset="-122"/>
                    <a:cs typeface="Times New Roman" panose="02020603050405020304" pitchFamily="18" charset="0"/>
                  </a:rPr>
                  <a:t>isFull</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doubleSpace</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int</a:t>
                </a:r>
                <a:r>
                  <a:rPr lang="en-US" altLang="zh-CN" sz="2800" b="0" dirty="0">
                    <a:ea typeface="华文楷体" panose="02010600040101010101" pitchFamily="2" charset="-122"/>
                    <a:cs typeface="Times New Roman" panose="02020603050405020304" pitchFamily="18" charset="0"/>
                  </a:rPr>
                  <a:t> hole = </a:t>
                </a:r>
                <a:r>
                  <a:rPr lang="en-US" altLang="zh-CN" sz="2800" b="0" dirty="0" err="1">
                    <a:ea typeface="华文楷体" panose="02010600040101010101" pitchFamily="2" charset="-122"/>
                    <a:cs typeface="Times New Roman" panose="02020603050405020304" pitchFamily="18" charset="0"/>
                  </a:rPr>
                  <a:t>currentLen</a:t>
                </a:r>
                <a:r>
                  <a:rPr lang="en-US" altLang="zh-CN" sz="2800" b="0" dirty="0">
                    <a:ea typeface="华文楷体" panose="02010600040101010101" pitchFamily="2" charset="-122"/>
                    <a:cs typeface="Times New Roman" panose="02020603050405020304" pitchFamily="18" charset="0"/>
                  </a:rPr>
                  <a:t>; //hole</a:t>
                </a:r>
                <a:r>
                  <a:rPr lang="zh-CN" altLang="en-US" sz="2800" b="0" dirty="0">
                    <a:ea typeface="华文楷体" panose="02010600040101010101" pitchFamily="2" charset="-122"/>
                    <a:cs typeface="Times New Roman" panose="02020603050405020304" pitchFamily="18" charset="0"/>
                  </a:rPr>
                  <a:t>位置要向上调整</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for ( ; hole &gt; 0 &amp;&amp; x &lt; array[ </a:t>
                </a:r>
                <a:r>
                  <a:rPr lang="zh-CN" altLang="en-US" sz="2800" b="0" dirty="0">
                    <a:solidFill>
                      <a:srgbClr val="7030A0"/>
                    </a:solidFill>
                    <a:ea typeface="华文楷体" panose="02010600040101010101" pitchFamily="2" charset="-122"/>
                    <a:cs typeface="Times New Roman" panose="02020603050405020304" pitchFamily="18" charset="0"/>
                  </a:rPr>
                  <a:t>（</a:t>
                </a:r>
                <a:r>
                  <a:rPr lang="en-US" altLang="zh-CN" sz="2800" b="0" dirty="0">
                    <a:solidFill>
                      <a:srgbClr val="7030A0"/>
                    </a:solidFill>
                    <a:ea typeface="华文楷体" panose="02010600040101010101" pitchFamily="2" charset="-122"/>
                    <a:cs typeface="Times New Roman" panose="02020603050405020304" pitchFamily="18" charset="0"/>
                  </a:rPr>
                  <a:t>hole-1</a:t>
                </a:r>
                <a:r>
                  <a:rPr lang="zh-CN" altLang="en-US" sz="2800" b="0" dirty="0">
                    <a:solidFill>
                      <a:srgbClr val="7030A0"/>
                    </a:solidFill>
                    <a:ea typeface="华文楷体" panose="02010600040101010101" pitchFamily="2" charset="-122"/>
                    <a:cs typeface="Times New Roman" panose="02020603050405020304" pitchFamily="18" charset="0"/>
                  </a:rPr>
                  <a:t>）</a:t>
                </a:r>
                <a:r>
                  <a:rPr lang="en-US" altLang="zh-CN" sz="2800" b="0" dirty="0">
                    <a:solidFill>
                      <a:srgbClr val="7030A0"/>
                    </a:solidFill>
                    <a:ea typeface="华文楷体" panose="02010600040101010101" pitchFamily="2" charset="-122"/>
                    <a:cs typeface="Times New Roman" panose="02020603050405020304" pitchFamily="18" charset="0"/>
                  </a:rPr>
                  <a:t> / 2 </a:t>
                </a:r>
                <a:r>
                  <a:rPr lang="en-US" altLang="zh-CN" sz="2800" b="0" dirty="0">
                    <a:ea typeface="华文楷体" panose="02010600040101010101" pitchFamily="2" charset="-122"/>
                    <a:cs typeface="Times New Roman" panose="02020603050405020304" pitchFamily="18" charset="0"/>
                  </a:rPr>
                  <a:t>]; hole </a:t>
                </a:r>
                <a:r>
                  <a:rPr lang="en-US" altLang="zh-CN" sz="2800" b="0" dirty="0">
                    <a:solidFill>
                      <a:srgbClr val="7030A0"/>
                    </a:solidFill>
                    <a:ea typeface="华文楷体" panose="02010600040101010101" pitchFamily="2" charset="-122"/>
                    <a:cs typeface="Times New Roman" panose="02020603050405020304" pitchFamily="18" charset="0"/>
                  </a:rPr>
                  <a:t>=(hole-1)/2 </a:t>
                </a: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            array[ hole ] = array[ </a:t>
                </a:r>
                <a:r>
                  <a:rPr lang="en-US" altLang="zh-CN" sz="2800" b="0" dirty="0">
                    <a:solidFill>
                      <a:srgbClr val="7030A0"/>
                    </a:solidFill>
                    <a:ea typeface="华文楷体" panose="02010600040101010101" pitchFamily="2" charset="-122"/>
                    <a:cs typeface="Times New Roman" panose="02020603050405020304" pitchFamily="18" charset="0"/>
                  </a:rPr>
                  <a:t>(hole-1</a:t>
                </a:r>
                <a:r>
                  <a:rPr lang="zh-CN" altLang="en-US" sz="2800" b="0" dirty="0">
                    <a:solidFill>
                      <a:srgbClr val="7030A0"/>
                    </a:solidFill>
                    <a:ea typeface="华文楷体" panose="02010600040101010101" pitchFamily="2" charset="-122"/>
                    <a:cs typeface="Times New Roman" panose="02020603050405020304" pitchFamily="18" charset="0"/>
                  </a:rPr>
                  <a:t>）</a:t>
                </a:r>
                <a:r>
                  <a:rPr lang="en-US" altLang="zh-CN" sz="2800" b="0" dirty="0">
                    <a:solidFill>
                      <a:srgbClr val="7030A0"/>
                    </a:solidFill>
                    <a:ea typeface="华文楷体" panose="02010600040101010101" pitchFamily="2" charset="-122"/>
                    <a:cs typeface="Times New Roman" panose="02020603050405020304" pitchFamily="18" charset="0"/>
                  </a:rPr>
                  <a:t> / 2 </a:t>
                </a: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    array[ hole ] = x;               </a:t>
                </a:r>
                <a:endParaRPr lang="en-US" altLang="zh-CN" sz="2800" b="0" dirty="0">
                  <a:solidFill>
                    <a:srgbClr val="C00000"/>
                  </a:solidFill>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a:t>
                </a:r>
              </a:p>
              <a:p>
                <a:pPr marL="0" indent="0">
                  <a:buNone/>
                </a:pPr>
                <a:r>
                  <a:rPr lang="en-US"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比较次数最多为二叉树高度，故入队时间效率为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en-US" sz="2800" b="0" dirty="0">
                    <a:solidFill>
                      <a:srgbClr val="C00000"/>
                    </a:solidFill>
                    <a:ea typeface="华文楷体" panose="02010600040101010101" pitchFamily="2" charset="-122"/>
                    <a:cs typeface="Times New Roman" panose="02020603050405020304" pitchFamily="18" charset="0"/>
                  </a:rPr>
                  <a:t> </a:t>
                </a:r>
                <a:endParaRPr lang="en-US" altLang="zh-CN" sz="2800" b="0" dirty="0">
                  <a:ea typeface="华文楷体" panose="02010600040101010101" pitchFamily="2" charset="-122"/>
                  <a:cs typeface="Times New Roman" panose="02020603050405020304" pitchFamily="18" charset="0"/>
                </a:endParaRPr>
              </a:p>
              <a:p>
                <a:pPr marL="0" indent="0">
                  <a:buNone/>
                </a:pPr>
                <a:endParaRPr lang="zh-CN" altLang="zh-CN" sz="2800" b="0" dirty="0">
                  <a:ea typeface="华文楷体" panose="02010600040101010101" pitchFamily="2" charset="-122"/>
                  <a:cs typeface="Times New Roman" panose="02020603050405020304" pitchFamily="18" charset="0"/>
                </a:endParaRPr>
              </a:p>
            </p:txBody>
          </p:sp>
        </mc:Choice>
        <mc:Fallback>
          <p:sp>
            <p:nvSpPr>
              <p:cNvPr id="8195" name="Rectangle 3"/>
              <p:cNvSpPr>
                <a:spLocks noGrp="1" noRot="1" noChangeAspect="1" noMove="1" noResize="1" noEditPoints="1" noAdjustHandles="1" noChangeArrowheads="1" noChangeShapeType="1" noTextEdit="1"/>
              </p:cNvSpPr>
              <p:nvPr>
                <p:ph sz="quarter" idx="10"/>
              </p:nvPr>
            </p:nvSpPr>
            <p:spPr>
              <a:xfrm>
                <a:off x="434094" y="851252"/>
                <a:ext cx="11202585" cy="4436366"/>
              </a:xfrm>
              <a:blipFill>
                <a:blip r:embed="rId3"/>
                <a:stretch>
                  <a:fillRect l="-1088" t="-550" b="-32187"/>
                </a:stretch>
              </a:blipFill>
            </p:spPr>
            <p:txBody>
              <a:bodyPr/>
              <a:lstStyle/>
              <a:p>
                <a:r>
                  <a:rPr lang="zh-CN" altLang="en-US">
                    <a:noFill/>
                  </a:rPr>
                  <a:t> </a:t>
                </a:r>
              </a:p>
            </p:txBody>
          </p:sp>
        </mc:Fallback>
      </mc:AlternateContent>
      <p:sp>
        <p:nvSpPr>
          <p:cNvPr id="5" name="思想气泡: 云 4">
            <a:extLst>
              <a:ext uri="{FF2B5EF4-FFF2-40B4-BE49-F238E27FC236}">
                <a16:creationId xmlns:a16="http://schemas.microsoft.com/office/drawing/2014/main" id="{4DDA0C85-4AE3-4D62-AD3D-BBAC4E2E80C3}"/>
              </a:ext>
            </a:extLst>
          </p:cNvPr>
          <p:cNvSpPr/>
          <p:nvPr/>
        </p:nvSpPr>
        <p:spPr>
          <a:xfrm>
            <a:off x="5787024" y="292209"/>
            <a:ext cx="3594970" cy="1278173"/>
          </a:xfrm>
          <a:prstGeom prst="cloudCallou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C00000"/>
                </a:solidFill>
                <a:ea typeface="华文楷体" panose="02010600040101010101" pitchFamily="2" charset="-122"/>
                <a:cs typeface="Times New Roman" panose="02020603050405020304" pitchFamily="18" charset="0"/>
              </a:rPr>
              <a:t>根节点编号从</a:t>
            </a:r>
            <a:r>
              <a:rPr lang="en-US" altLang="zh-CN" sz="3200" dirty="0">
                <a:solidFill>
                  <a:srgbClr val="C00000"/>
                </a:solidFill>
                <a:ea typeface="华文楷体" panose="02010600040101010101" pitchFamily="2" charset="-122"/>
                <a:cs typeface="Times New Roman" panose="02020603050405020304" pitchFamily="18" charset="0"/>
              </a:rPr>
              <a:t>0</a:t>
            </a:r>
            <a:r>
              <a:rPr lang="zh-CN" altLang="en-US" sz="3200" dirty="0">
                <a:solidFill>
                  <a:srgbClr val="C00000"/>
                </a:solidFill>
                <a:ea typeface="华文楷体" panose="02010600040101010101" pitchFamily="2" charset="-122"/>
                <a:cs typeface="Times New Roman" panose="02020603050405020304" pitchFamily="18" charset="0"/>
              </a:rPr>
              <a:t>开始</a:t>
            </a:r>
            <a:endParaRPr lang="zh-CN" altLang="en-US" sz="3200" dirty="0">
              <a:noFill/>
            </a:endParaRPr>
          </a:p>
        </p:txBody>
      </p:sp>
    </p:spTree>
    <p:extLst>
      <p:ext uri="{BB962C8B-B14F-4D97-AF65-F5344CB8AC3E}">
        <p14:creationId xmlns:p14="http://schemas.microsoft.com/office/powerpoint/2010/main" val="38100800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冒泡排序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插入排序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希尔排序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归并排序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快速排序</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选择排序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堆排序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优先队列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基数排序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内排序：</a:t>
            </a:r>
          </a:p>
        </p:txBody>
      </p:sp>
    </p:spTree>
    <p:extLst>
      <p:ext uri="{BB962C8B-B14F-4D97-AF65-F5344CB8AC3E}">
        <p14:creationId xmlns:p14="http://schemas.microsoft.com/office/powerpoint/2010/main" val="7851857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713691" cy="3402378"/>
          </a:xfrm>
        </p:spPr>
        <p:txBody>
          <a:bodyPr>
            <a:normAutofit fontScale="85000" lnSpcReduction="20000"/>
          </a:bodyPr>
          <a:lstStyle/>
          <a:p>
            <a:pPr marL="0" indent="0">
              <a:buNone/>
            </a:pPr>
            <a:r>
              <a:rPr lang="zh-CN" altLang="zh-CN" sz="3200" b="0" dirty="0">
                <a:latin typeface="华文楷体" panose="02010600040101010101" pitchFamily="2" charset="-122"/>
                <a:ea typeface="华文楷体" panose="02010600040101010101" pitchFamily="2" charset="-122"/>
              </a:rPr>
              <a:t>前面的排序都是</a:t>
            </a:r>
            <a:r>
              <a:rPr lang="zh-CN" altLang="en-US" sz="3200" b="0" dirty="0">
                <a:latin typeface="华文楷体" panose="02010600040101010101" pitchFamily="2" charset="-122"/>
                <a:ea typeface="华文楷体" panose="02010600040101010101" pitchFamily="2" charset="-122"/>
              </a:rPr>
              <a:t>按</a:t>
            </a:r>
            <a:r>
              <a:rPr lang="zh-CN" altLang="zh-CN" sz="3200" b="0" dirty="0">
                <a:latin typeface="华文楷体" panose="02010600040101010101" pitchFamily="2" charset="-122"/>
                <a:ea typeface="华文楷体" panose="02010600040101010101" pitchFamily="2" charset="-122"/>
              </a:rPr>
              <a:t>单一关键字进行的。例如每个元素是一个学生的数据，如果排序是按照学号排序，学号即其关键字。</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有时又需要按照多个关键字进行排序，如学生数据先按照年龄排序，年龄相同者再按照身高排序</a:t>
            </a:r>
            <a:r>
              <a:rPr lang="zh-CN" altLang="en-US" sz="3200" b="0" dirty="0">
                <a:latin typeface="华文楷体" panose="02010600040101010101" pitchFamily="2" charset="-122"/>
                <a:ea typeface="华文楷体" panose="02010600040101010101" pitchFamily="2" charset="-122"/>
              </a:rPr>
              <a:t>，这称</a:t>
            </a:r>
            <a:r>
              <a:rPr lang="zh-CN" altLang="en-US" sz="3200" dirty="0">
                <a:latin typeface="华文楷体" panose="02010600040101010101" pitchFamily="2" charset="-122"/>
                <a:ea typeface="华文楷体" panose="02010600040101010101" pitchFamily="2" charset="-122"/>
              </a:rPr>
              <a:t>多关键字排序</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在多关键字排序中关键字有主次之分，排序中</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先考虑</a:t>
            </a:r>
            <a:r>
              <a:rPr lang="zh-CN" altLang="zh-CN" sz="3200" b="0" dirty="0">
                <a:latin typeface="华文楷体" panose="02010600040101010101" pitchFamily="2" charset="-122"/>
                <a:ea typeface="华文楷体" panose="02010600040101010101" pitchFamily="2" charset="-122"/>
              </a:rPr>
              <a:t>的关键字称为</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主</a:t>
            </a:r>
            <a:r>
              <a:rPr lang="zh-CN" altLang="zh-CN" sz="3200" b="0" dirty="0">
                <a:latin typeface="华文楷体" panose="02010600040101010101" pitchFamily="2" charset="-122"/>
                <a:ea typeface="华文楷体" panose="02010600040101010101" pitchFamily="2" charset="-122"/>
              </a:rPr>
              <a:t>关键字，</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其他</a:t>
            </a:r>
            <a:r>
              <a:rPr lang="zh-CN" altLang="zh-CN" sz="3200" b="0" dirty="0">
                <a:latin typeface="华文楷体" panose="02010600040101010101" pitchFamily="2" charset="-122"/>
                <a:ea typeface="华文楷体" panose="02010600040101010101" pitchFamily="2" charset="-122"/>
              </a:rPr>
              <a:t>称为</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次</a:t>
            </a:r>
            <a:r>
              <a:rPr lang="zh-CN" altLang="zh-CN" sz="3200" b="0" dirty="0">
                <a:latin typeface="华文楷体" panose="02010600040101010101" pitchFamily="2" charset="-122"/>
                <a:ea typeface="华文楷体" panose="02010600040101010101" pitchFamily="2" charset="-122"/>
              </a:rPr>
              <a:t>关键字。</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学生先按年龄再按身高排序示例中，年龄是主关键字、身高是次关键字。</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多关键字排序</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232933" y="5185954"/>
            <a:ext cx="8178164" cy="1058092"/>
          </a:xfrm>
          <a:prstGeom prst="rect">
            <a:avLst/>
          </a:prstGeom>
          <a:noFill/>
          <a:ln>
            <a:noFill/>
          </a:ln>
        </p:spPr>
      </p:pic>
    </p:spTree>
    <p:extLst>
      <p:ext uri="{BB962C8B-B14F-4D97-AF65-F5344CB8AC3E}">
        <p14:creationId xmlns:p14="http://schemas.microsoft.com/office/powerpoint/2010/main" val="8463482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5"/>
            <a:ext cx="11713691" cy="4917671"/>
          </a:xfrm>
        </p:spPr>
        <p:txBody>
          <a:bodyPr>
            <a:noAutofit/>
          </a:bodyPr>
          <a:lstStyle/>
          <a:p>
            <a:pPr marL="0" indent="0">
              <a:buNone/>
            </a:pPr>
            <a:r>
              <a:rPr lang="zh-CN" altLang="zh-CN" sz="2700" b="0" dirty="0">
                <a:ea typeface="华文楷体" panose="02010600040101010101" pitchFamily="2" charset="-122"/>
                <a:cs typeface="Times New Roman" panose="02020603050405020304" pitchFamily="18" charset="0"/>
              </a:rPr>
              <a:t>基数排序是基于</a:t>
            </a:r>
            <a:r>
              <a:rPr lang="zh-CN" altLang="zh-CN" sz="2700" b="0" dirty="0">
                <a:solidFill>
                  <a:schemeClr val="accent1">
                    <a:lumMod val="60000"/>
                    <a:lumOff val="40000"/>
                  </a:schemeClr>
                </a:solidFill>
                <a:ea typeface="华文楷体" panose="02010600040101010101" pitchFamily="2" charset="-122"/>
                <a:cs typeface="Times New Roman" panose="02020603050405020304" pitchFamily="18" charset="0"/>
              </a:rPr>
              <a:t>多</a:t>
            </a:r>
            <a:r>
              <a:rPr lang="zh-CN" altLang="zh-CN" sz="2700" b="0" dirty="0">
                <a:ea typeface="华文楷体" panose="02010600040101010101" pitchFamily="2" charset="-122"/>
                <a:cs typeface="Times New Roman" panose="02020603050405020304" pitchFamily="18" charset="0"/>
              </a:rPr>
              <a:t>关键字排序的思想，解决</a:t>
            </a:r>
            <a:r>
              <a:rPr lang="zh-CN" altLang="zh-CN" sz="2700" b="0" dirty="0">
                <a:solidFill>
                  <a:schemeClr val="accent1">
                    <a:lumMod val="60000"/>
                    <a:lumOff val="40000"/>
                  </a:schemeClr>
                </a:solidFill>
                <a:ea typeface="华文楷体" panose="02010600040101010101" pitchFamily="2" charset="-122"/>
                <a:cs typeface="Times New Roman" panose="02020603050405020304" pitchFamily="18" charset="0"/>
              </a:rPr>
              <a:t>单一</a:t>
            </a:r>
            <a:r>
              <a:rPr lang="zh-CN" altLang="zh-CN" sz="2700" b="0" dirty="0">
                <a:ea typeface="华文楷体" panose="02010600040101010101" pitchFamily="2" charset="-122"/>
                <a:cs typeface="Times New Roman" panose="02020603050405020304" pitchFamily="18" charset="0"/>
              </a:rPr>
              <a:t>关键字排序问题</a:t>
            </a:r>
            <a:r>
              <a:rPr lang="zh-CN" altLang="en-US" sz="2700" b="0" dirty="0">
                <a:ea typeface="华文楷体" panose="02010600040101010101" pitchFamily="2" charset="-122"/>
                <a:cs typeface="Times New Roman" panose="02020603050405020304" pitchFamily="18" charset="0"/>
              </a:rPr>
              <a:t>。</a:t>
            </a:r>
            <a:endParaRPr lang="en-US" altLang="zh-CN" sz="2700" b="0" dirty="0">
              <a:ea typeface="华文楷体" panose="02010600040101010101" pitchFamily="2" charset="-122"/>
              <a:cs typeface="Times New Roman" panose="02020603050405020304" pitchFamily="18" charset="0"/>
            </a:endParaRPr>
          </a:p>
          <a:p>
            <a:pPr marL="0" indent="0">
              <a:buNone/>
            </a:pPr>
            <a:r>
              <a:rPr lang="zh-CN" altLang="zh-CN" sz="2700" dirty="0">
                <a:ea typeface="华文楷体" panose="02010600040101010101" pitchFamily="2" charset="-122"/>
                <a:cs typeface="Times New Roman" panose="02020603050405020304" pitchFamily="18" charset="0"/>
              </a:rPr>
              <a:t>具体方法是：</a:t>
            </a:r>
            <a:r>
              <a:rPr lang="zh-CN" altLang="zh-CN" sz="2700" b="0" dirty="0">
                <a:ea typeface="华文楷体" panose="02010600040101010101" pitchFamily="2" charset="-122"/>
                <a:cs typeface="Times New Roman" panose="02020603050405020304" pitchFamily="18" charset="0"/>
              </a:rPr>
              <a:t>把单一关键字中的不同位数视作多关键字进行排序。</a:t>
            </a:r>
            <a:endParaRPr lang="en-US" altLang="zh-CN" sz="2700" b="0" dirty="0">
              <a:ea typeface="华文楷体" panose="02010600040101010101" pitchFamily="2" charset="-122"/>
              <a:cs typeface="Times New Roman" panose="02020603050405020304" pitchFamily="18" charset="0"/>
            </a:endParaRPr>
          </a:p>
          <a:p>
            <a:pPr marL="0" indent="0">
              <a:buNone/>
            </a:pPr>
            <a:endParaRPr lang="en-US" altLang="zh-CN" sz="2700" b="0" dirty="0">
              <a:ea typeface="华文楷体" panose="02010600040101010101" pitchFamily="2" charset="-122"/>
              <a:cs typeface="Times New Roman" panose="02020603050405020304" pitchFamily="18" charset="0"/>
            </a:endParaRPr>
          </a:p>
          <a:p>
            <a:pPr marL="0" indent="0">
              <a:buNone/>
            </a:pPr>
            <a:r>
              <a:rPr lang="zh-CN" altLang="zh-CN" sz="2700" b="0" dirty="0">
                <a:ea typeface="华文楷体" panose="02010600040101010101" pitchFamily="2" charset="-122"/>
                <a:cs typeface="Times New Roman" panose="02020603050405020304" pitchFamily="18" charset="0"/>
              </a:rPr>
              <a:t>如原始序列</a:t>
            </a:r>
            <a:r>
              <a:rPr lang="en-US" altLang="zh-CN" sz="2700" b="0" dirty="0">
                <a:ea typeface="华文楷体" panose="02010600040101010101" pitchFamily="2" charset="-122"/>
                <a:cs typeface="Times New Roman" panose="02020603050405020304" pitchFamily="18" charset="0"/>
              </a:rPr>
              <a:t>18</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26</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31</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72(a)</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8</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15</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88</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72(b)</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35</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20</a:t>
            </a:r>
            <a:r>
              <a:rPr lang="zh-CN" altLang="zh-CN" sz="2700" b="0" dirty="0">
                <a:ea typeface="华文楷体" panose="02010600040101010101" pitchFamily="2" charset="-122"/>
                <a:cs typeface="Times New Roman" panose="02020603050405020304" pitchFamily="18" charset="0"/>
              </a:rPr>
              <a:t>中，</a:t>
            </a:r>
            <a:r>
              <a:rPr lang="zh-CN" altLang="en-US" sz="2700" b="0" dirty="0">
                <a:ea typeface="华文楷体" panose="02010600040101010101" pitchFamily="2" charset="-122"/>
                <a:cs typeface="Times New Roman" panose="02020603050405020304" pitchFamily="18" charset="0"/>
              </a:rPr>
              <a:t>有十位和个位两位数字，可以</a:t>
            </a:r>
            <a:r>
              <a:rPr lang="zh-CN" altLang="en-US" sz="2700" b="0" dirty="0">
                <a:solidFill>
                  <a:schemeClr val="accent1">
                    <a:lumMod val="60000"/>
                    <a:lumOff val="40000"/>
                  </a:schemeClr>
                </a:solidFill>
                <a:ea typeface="华文楷体" panose="02010600040101010101" pitchFamily="2" charset="-122"/>
                <a:cs typeface="Times New Roman" panose="02020603050405020304" pitchFamily="18" charset="0"/>
              </a:rPr>
              <a:t>先</a:t>
            </a:r>
            <a:r>
              <a:rPr lang="zh-CN" altLang="en-US" sz="2700" b="0" dirty="0">
                <a:ea typeface="华文楷体" panose="02010600040101010101" pitchFamily="2" charset="-122"/>
                <a:cs typeface="Times New Roman" panose="02020603050405020304" pitchFamily="18" charset="0"/>
              </a:rPr>
              <a:t>看</a:t>
            </a:r>
            <a:r>
              <a:rPr lang="zh-CN" altLang="en-US" sz="2700" b="0" dirty="0">
                <a:solidFill>
                  <a:schemeClr val="accent1">
                    <a:lumMod val="60000"/>
                    <a:lumOff val="40000"/>
                  </a:schemeClr>
                </a:solidFill>
                <a:ea typeface="华文楷体" panose="02010600040101010101" pitchFamily="2" charset="-122"/>
                <a:cs typeface="Times New Roman" panose="02020603050405020304" pitchFamily="18" charset="0"/>
              </a:rPr>
              <a:t>十</a:t>
            </a:r>
            <a:r>
              <a:rPr lang="zh-CN" altLang="en-US" sz="2700" b="0" dirty="0">
                <a:ea typeface="华文楷体" panose="02010600040101010101" pitchFamily="2" charset="-122"/>
                <a:cs typeface="Times New Roman" panose="02020603050405020304" pitchFamily="18" charset="0"/>
              </a:rPr>
              <a:t>位</a:t>
            </a:r>
            <a:r>
              <a:rPr lang="zh-CN" altLang="en-US" sz="2700" b="0" dirty="0">
                <a:solidFill>
                  <a:schemeClr val="accent1">
                    <a:lumMod val="60000"/>
                    <a:lumOff val="40000"/>
                  </a:schemeClr>
                </a:solidFill>
                <a:ea typeface="华文楷体" panose="02010600040101010101" pitchFamily="2" charset="-122"/>
                <a:cs typeface="Times New Roman" panose="02020603050405020304" pitchFamily="18" charset="0"/>
              </a:rPr>
              <a:t>再</a:t>
            </a:r>
            <a:r>
              <a:rPr lang="zh-CN" altLang="en-US" sz="2700" b="0" dirty="0">
                <a:ea typeface="华文楷体" panose="02010600040101010101" pitchFamily="2" charset="-122"/>
                <a:cs typeface="Times New Roman" panose="02020603050405020304" pitchFamily="18" charset="0"/>
              </a:rPr>
              <a:t>看</a:t>
            </a:r>
            <a:r>
              <a:rPr lang="zh-CN" altLang="en-US" sz="2700" b="0" dirty="0">
                <a:solidFill>
                  <a:schemeClr val="accent1">
                    <a:lumMod val="60000"/>
                    <a:lumOff val="40000"/>
                  </a:schemeClr>
                </a:solidFill>
                <a:ea typeface="华文楷体" panose="02010600040101010101" pitchFamily="2" charset="-122"/>
                <a:cs typeface="Times New Roman" panose="02020603050405020304" pitchFamily="18" charset="0"/>
              </a:rPr>
              <a:t>个</a:t>
            </a:r>
            <a:r>
              <a:rPr lang="zh-CN" altLang="en-US" sz="2700" b="0" dirty="0">
                <a:ea typeface="华文楷体" panose="02010600040101010101" pitchFamily="2" charset="-122"/>
                <a:cs typeface="Times New Roman" panose="02020603050405020304" pitchFamily="18" charset="0"/>
              </a:rPr>
              <a:t>位，</a:t>
            </a:r>
            <a:r>
              <a:rPr lang="zh-CN" altLang="zh-CN" sz="2700" b="0" dirty="0">
                <a:ea typeface="华文楷体" panose="02010600040101010101" pitchFamily="2" charset="-122"/>
                <a:cs typeface="Times New Roman" panose="02020603050405020304" pitchFamily="18" charset="0"/>
              </a:rPr>
              <a:t>即</a:t>
            </a:r>
            <a:r>
              <a:rPr lang="zh-CN" altLang="zh-CN" sz="2700" dirty="0">
                <a:ea typeface="华文楷体" panose="02010600040101010101" pitchFamily="2" charset="-122"/>
                <a:cs typeface="Times New Roman" panose="02020603050405020304" pitchFamily="18" charset="0"/>
              </a:rPr>
              <a:t>最高位优先法</a:t>
            </a:r>
            <a:r>
              <a:rPr lang="en-US" altLang="zh-CN" sz="2700" dirty="0">
                <a:ea typeface="华文楷体" panose="02010600040101010101" pitchFamily="2" charset="-122"/>
                <a:cs typeface="Times New Roman" panose="02020603050405020304" pitchFamily="18" charset="0"/>
              </a:rPr>
              <a:t>MSD</a:t>
            </a:r>
            <a:r>
              <a:rPr lang="zh-CN" altLang="zh-CN" sz="2700" dirty="0">
                <a:ea typeface="华文楷体" panose="02010600040101010101" pitchFamily="2" charset="-122"/>
                <a:cs typeface="Times New Roman" panose="02020603050405020304" pitchFamily="18" charset="0"/>
              </a:rPr>
              <a:t>（</a:t>
            </a:r>
            <a:r>
              <a:rPr lang="en-US" altLang="zh-CN" sz="2700" dirty="0">
                <a:ea typeface="华文楷体" panose="02010600040101010101" pitchFamily="2" charset="-122"/>
                <a:cs typeface="Times New Roman" panose="02020603050405020304" pitchFamily="18" charset="0"/>
              </a:rPr>
              <a:t>Most Significant Digital</a:t>
            </a:r>
            <a:r>
              <a:rPr lang="zh-CN" altLang="zh-CN" sz="2700" dirty="0">
                <a:ea typeface="华文楷体" panose="02010600040101010101" pitchFamily="2" charset="-122"/>
                <a:cs typeface="Times New Roman" panose="02020603050405020304" pitchFamily="18" charset="0"/>
              </a:rPr>
              <a:t>）</a:t>
            </a:r>
            <a:r>
              <a:rPr lang="zh-CN" altLang="en-US" sz="2700" b="0" dirty="0">
                <a:ea typeface="华文楷体" panose="02010600040101010101" pitchFamily="2" charset="-122"/>
                <a:cs typeface="Times New Roman" panose="02020603050405020304" pitchFamily="18" charset="0"/>
              </a:rPr>
              <a:t>；也可以先看个位再看十位，即</a:t>
            </a:r>
            <a:r>
              <a:rPr lang="zh-CN" altLang="zh-CN" sz="2700" dirty="0">
                <a:ea typeface="华文楷体" panose="02010600040101010101" pitchFamily="2" charset="-122"/>
                <a:cs typeface="Times New Roman" panose="02020603050405020304" pitchFamily="18" charset="0"/>
              </a:rPr>
              <a:t>低位优先法</a:t>
            </a:r>
            <a:r>
              <a:rPr lang="en-US" altLang="zh-CN" sz="2700" dirty="0">
                <a:ea typeface="华文楷体" panose="02010600040101010101" pitchFamily="2" charset="-122"/>
                <a:cs typeface="Times New Roman" panose="02020603050405020304" pitchFamily="18" charset="0"/>
              </a:rPr>
              <a:t>LSD</a:t>
            </a:r>
            <a:r>
              <a:rPr lang="zh-CN" altLang="zh-CN" sz="2700" dirty="0">
                <a:ea typeface="华文楷体" panose="02010600040101010101" pitchFamily="2" charset="-122"/>
                <a:cs typeface="Times New Roman" panose="02020603050405020304" pitchFamily="18" charset="0"/>
              </a:rPr>
              <a:t>（</a:t>
            </a:r>
            <a:r>
              <a:rPr lang="en-US" altLang="zh-CN" sz="2700" dirty="0">
                <a:ea typeface="华文楷体" panose="02010600040101010101" pitchFamily="2" charset="-122"/>
                <a:cs typeface="Times New Roman" panose="02020603050405020304" pitchFamily="18" charset="0"/>
              </a:rPr>
              <a:t>Least Significant Digital</a:t>
            </a:r>
            <a:r>
              <a:rPr lang="zh-CN" altLang="zh-CN" sz="2700" dirty="0">
                <a:ea typeface="华文楷体" panose="02010600040101010101" pitchFamily="2" charset="-122"/>
                <a:cs typeface="Times New Roman" panose="02020603050405020304" pitchFamily="18" charset="0"/>
              </a:rPr>
              <a:t>）</a:t>
            </a:r>
            <a:r>
              <a:rPr lang="zh-CN" altLang="en-US" sz="2700" b="0" dirty="0">
                <a:ea typeface="华文楷体" panose="02010600040101010101" pitchFamily="2" charset="-122"/>
                <a:cs typeface="Times New Roman" panose="02020603050405020304" pitchFamily="18" charset="0"/>
              </a:rPr>
              <a:t>。</a:t>
            </a:r>
            <a:endParaRPr lang="zh-CN" altLang="zh-CN" sz="27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基数排序（也称口袋排序）</a:t>
            </a:r>
          </a:p>
        </p:txBody>
      </p:sp>
    </p:spTree>
    <p:extLst>
      <p:ext uri="{BB962C8B-B14F-4D97-AF65-F5344CB8AC3E}">
        <p14:creationId xmlns:p14="http://schemas.microsoft.com/office/powerpoint/2010/main" val="1653126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713691" cy="5060598"/>
          </a:xfrm>
        </p:spPr>
        <p:txBody>
          <a:bodyPr>
            <a:normAutofit fontScale="92500" lnSpcReduction="20000"/>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冒泡排序的思想：</a:t>
            </a:r>
            <a:r>
              <a:rPr lang="zh-CN" altLang="en-US" sz="3200" dirty="0">
                <a:ea typeface="华文楷体" panose="02010600040101010101" pitchFamily="2" charset="-122"/>
                <a:cs typeface="Times New Roman" panose="02020603050405020304" pitchFamily="18" charset="0"/>
              </a:rPr>
              <a:t>以两两比较为基础</a:t>
            </a:r>
            <a:endParaRPr lang="en-US" altLang="zh-CN" sz="320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第</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和第</a:t>
            </a:r>
            <a:r>
              <a:rPr lang="en-US" altLang="zh-CN" sz="3200" b="0" dirty="0">
                <a:ea typeface="华文楷体" panose="02010600040101010101" pitchFamily="2" charset="-122"/>
                <a:cs typeface="Times New Roman" panose="02020603050405020304" pitchFamily="18" charset="0"/>
              </a:rPr>
              <a:t>2</a:t>
            </a:r>
            <a:r>
              <a:rPr lang="zh-CN" altLang="zh-CN" sz="3200" b="0" dirty="0">
                <a:ea typeface="华文楷体" panose="02010600040101010101" pitchFamily="2" charset="-122"/>
                <a:cs typeface="Times New Roman" panose="02020603050405020304" pitchFamily="18" charset="0"/>
              </a:rPr>
              <a:t>个元素比较，</a:t>
            </a:r>
            <a:r>
              <a:rPr lang="zh-CN" altLang="en-US" sz="3200" b="0" dirty="0">
                <a:ea typeface="华文楷体" panose="02010600040101010101" pitchFamily="2" charset="-122"/>
                <a:cs typeface="Times New Roman" panose="02020603050405020304" pitchFamily="18" charset="0"/>
              </a:rPr>
              <a:t>如果</a:t>
            </a:r>
            <a:r>
              <a:rPr lang="zh-CN" altLang="zh-CN" sz="3200" b="0" dirty="0">
                <a:ea typeface="华文楷体" panose="02010600040101010101" pitchFamily="2" charset="-122"/>
                <a:cs typeface="Times New Roman" panose="02020603050405020304" pitchFamily="18" charset="0"/>
              </a:rPr>
              <a:t>第</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个元素大于第</a:t>
            </a:r>
            <a:r>
              <a:rPr lang="en-US" altLang="zh-CN" sz="3200" b="0" dirty="0">
                <a:ea typeface="华文楷体" panose="02010600040101010101" pitchFamily="2" charset="-122"/>
                <a:cs typeface="Times New Roman" panose="02020603050405020304" pitchFamily="18" charset="0"/>
              </a:rPr>
              <a:t>2</a:t>
            </a:r>
            <a:r>
              <a:rPr lang="zh-CN" altLang="zh-CN" sz="3200" b="0" dirty="0">
                <a:ea typeface="华文楷体" panose="02010600040101010101" pitchFamily="2" charset="-122"/>
                <a:cs typeface="Times New Roman" panose="02020603050405020304" pitchFamily="18" charset="0"/>
              </a:rPr>
              <a:t>个元素，两者交换</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第</a:t>
            </a:r>
            <a:r>
              <a:rPr lang="en-US" altLang="zh-CN" sz="3200" b="0" dirty="0">
                <a:ea typeface="华文楷体" panose="02010600040101010101" pitchFamily="2" charset="-122"/>
                <a:cs typeface="Times New Roman" panose="02020603050405020304" pitchFamily="18" charset="0"/>
              </a:rPr>
              <a:t>2</a:t>
            </a:r>
            <a:r>
              <a:rPr lang="zh-CN" altLang="zh-CN" sz="3200" b="0" dirty="0">
                <a:ea typeface="华文楷体" panose="02010600040101010101" pitchFamily="2" charset="-122"/>
                <a:cs typeface="Times New Roman" panose="02020603050405020304" pitchFamily="18" charset="0"/>
              </a:rPr>
              <a:t>和第</a:t>
            </a:r>
            <a:r>
              <a:rPr lang="en-US" altLang="zh-CN" sz="3200" b="0" dirty="0">
                <a:ea typeface="华文楷体" panose="02010600040101010101" pitchFamily="2" charset="-122"/>
                <a:cs typeface="Times New Roman" panose="02020603050405020304" pitchFamily="18" charset="0"/>
              </a:rPr>
              <a:t>3</a:t>
            </a:r>
            <a:r>
              <a:rPr lang="zh-CN" altLang="zh-CN" sz="3200" b="0" dirty="0">
                <a:ea typeface="华文楷体" panose="02010600040101010101" pitchFamily="2" charset="-122"/>
                <a:cs typeface="Times New Roman" panose="02020603050405020304" pitchFamily="18" charset="0"/>
              </a:rPr>
              <a:t>个元素比较，如果第</a:t>
            </a:r>
            <a:r>
              <a:rPr lang="en-US" altLang="zh-CN" sz="3200" b="0" dirty="0">
                <a:ea typeface="华文楷体" panose="02010600040101010101" pitchFamily="2" charset="-122"/>
                <a:cs typeface="Times New Roman" panose="02020603050405020304" pitchFamily="18" charset="0"/>
              </a:rPr>
              <a:t>2</a:t>
            </a:r>
            <a:r>
              <a:rPr lang="zh-CN" altLang="zh-CN" sz="3200" b="0" dirty="0">
                <a:ea typeface="华文楷体" panose="02010600040101010101" pitchFamily="2" charset="-122"/>
                <a:cs typeface="Times New Roman" panose="02020603050405020304" pitchFamily="18" charset="0"/>
              </a:rPr>
              <a:t>个元素大于第</a:t>
            </a:r>
            <a:r>
              <a:rPr lang="en-US" altLang="zh-CN" sz="3200" b="0" dirty="0">
                <a:ea typeface="华文楷体" panose="02010600040101010101" pitchFamily="2" charset="-122"/>
                <a:cs typeface="Times New Roman" panose="02020603050405020304" pitchFamily="18" charset="0"/>
              </a:rPr>
              <a:t>3</a:t>
            </a:r>
            <a:r>
              <a:rPr lang="zh-CN" altLang="zh-CN" sz="3200" b="0" dirty="0">
                <a:ea typeface="华文楷体" panose="02010600040101010101" pitchFamily="2" charset="-122"/>
                <a:cs typeface="Times New Roman" panose="02020603050405020304" pitchFamily="18" charset="0"/>
              </a:rPr>
              <a:t>个元素，两者交换。</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如此</a:t>
            </a:r>
            <a:r>
              <a:rPr lang="zh-CN" altLang="en-US" sz="3200" b="0" dirty="0">
                <a:ea typeface="华文楷体" panose="02010600040101010101" pitchFamily="2" charset="-122"/>
                <a:cs typeface="Times New Roman" panose="02020603050405020304" pitchFamily="18" charset="0"/>
              </a:rPr>
              <a:t>操作</a:t>
            </a:r>
            <a:r>
              <a:rPr lang="zh-CN" altLang="zh-CN" sz="3200" b="0" dirty="0">
                <a:ea typeface="华文楷体" panose="02010600040101010101" pitchFamily="2" charset="-122"/>
                <a:cs typeface="Times New Roman" panose="02020603050405020304" pitchFamily="18" charset="0"/>
              </a:rPr>
              <a:t>，直到第</a:t>
            </a:r>
            <a:r>
              <a:rPr lang="en-US" altLang="zh-CN" sz="3200" b="0" dirty="0">
                <a:ea typeface="华文楷体" panose="02010600040101010101" pitchFamily="2" charset="-122"/>
                <a:cs typeface="Times New Roman" panose="02020603050405020304" pitchFamily="18" charset="0"/>
              </a:rPr>
              <a:t>n-1</a:t>
            </a:r>
            <a:r>
              <a:rPr lang="zh-CN" altLang="zh-CN" sz="3200" b="0" dirty="0">
                <a:ea typeface="华文楷体" panose="02010600040101010101" pitchFamily="2" charset="-122"/>
                <a:cs typeface="Times New Roman" panose="02020603050405020304" pitchFamily="18" charset="0"/>
              </a:rPr>
              <a:t>个元素和第</a:t>
            </a:r>
            <a:r>
              <a:rPr lang="en-US" altLang="zh-CN" sz="3200" b="0" dirty="0">
                <a:ea typeface="华文楷体" panose="02010600040101010101" pitchFamily="2" charset="-122"/>
                <a:cs typeface="Times New Roman" panose="02020603050405020304" pitchFamily="18" charset="0"/>
              </a:rPr>
              <a:t>n</a:t>
            </a:r>
            <a:r>
              <a:rPr lang="zh-CN" altLang="zh-CN" sz="3200" b="0" dirty="0">
                <a:ea typeface="华文楷体" panose="02010600040101010101" pitchFamily="2" charset="-122"/>
                <a:cs typeface="Times New Roman" panose="02020603050405020304" pitchFamily="18" charset="0"/>
              </a:rPr>
              <a:t>个元素比较、交换</a:t>
            </a:r>
            <a:r>
              <a:rPr lang="zh-CN" altLang="en-US" sz="3200" b="0" dirty="0">
                <a:ea typeface="华文楷体" panose="02010600040101010101" pitchFamily="2" charset="-122"/>
                <a:cs typeface="Times New Roman" panose="02020603050405020304" pitchFamily="18" charset="0"/>
              </a:rPr>
              <a:t>后</a:t>
            </a:r>
            <a:r>
              <a:rPr lang="zh-CN" altLang="zh-CN" sz="3200" b="0" dirty="0">
                <a:ea typeface="华文楷体" panose="02010600040101010101" pitchFamily="2" charset="-122"/>
                <a:cs typeface="Times New Roman" panose="02020603050405020304" pitchFamily="18" charset="0"/>
              </a:rPr>
              <a:t>最大元素被换到了序列尾部即第</a:t>
            </a:r>
            <a:r>
              <a:rPr lang="en-US" altLang="zh-CN" sz="3200" b="0" dirty="0">
                <a:ea typeface="华文楷体" panose="02010600040101010101" pitchFamily="2" charset="-122"/>
                <a:cs typeface="Times New Roman" panose="02020603050405020304" pitchFamily="18" charset="0"/>
              </a:rPr>
              <a:t>n</a:t>
            </a:r>
            <a:r>
              <a:rPr lang="zh-CN" altLang="zh-CN" sz="3200" b="0" dirty="0">
                <a:ea typeface="华文楷体" panose="02010600040101010101" pitchFamily="2" charset="-122"/>
                <a:cs typeface="Times New Roman" panose="02020603050405020304" pitchFamily="18" charset="0"/>
              </a:rPr>
              <a:t>个位置上。</a:t>
            </a:r>
            <a:r>
              <a:rPr lang="zh-CN" altLang="en-US" sz="3200" b="0" dirty="0">
                <a:ea typeface="华文楷体" panose="02010600040101010101" pitchFamily="2" charset="-122"/>
                <a:cs typeface="Times New Roman" panose="02020603050405020304" pitchFamily="18" charset="0"/>
              </a:rPr>
              <a:t>此称</a:t>
            </a:r>
            <a:r>
              <a:rPr lang="zh-CN" altLang="en-US" sz="3200" dirty="0">
                <a:ea typeface="华文楷体" panose="02010600040101010101" pitchFamily="2" charset="-122"/>
                <a:cs typeface="Times New Roman" panose="02020603050405020304" pitchFamily="18" charset="0"/>
              </a:rPr>
              <a:t>第一趟排序</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ea typeface="华文楷体" panose="02010600040101010101" pitchFamily="2" charset="-122"/>
                <a:cs typeface="Times New Roman" panose="02020603050405020304" pitchFamily="18" charset="0"/>
              </a:rPr>
              <a:t>之后，</a:t>
            </a:r>
            <a:r>
              <a:rPr lang="zh-CN" altLang="zh-CN" sz="3200" b="0" dirty="0">
                <a:ea typeface="华文楷体" panose="02010600040101010101" pitchFamily="2" charset="-122"/>
                <a:cs typeface="Times New Roman" panose="02020603050405020304" pitchFamily="18" charset="0"/>
              </a:rPr>
              <a:t>在前</a:t>
            </a:r>
            <a:r>
              <a:rPr lang="en-US" altLang="zh-CN" sz="3200" b="0" dirty="0">
                <a:ea typeface="华文楷体" panose="02010600040101010101" pitchFamily="2" charset="-122"/>
                <a:cs typeface="Times New Roman" panose="02020603050405020304" pitchFamily="18" charset="0"/>
              </a:rPr>
              <a:t>n-1</a:t>
            </a:r>
            <a:r>
              <a:rPr lang="zh-CN" altLang="zh-CN" sz="3200" b="0" dirty="0">
                <a:ea typeface="华文楷体" panose="02010600040101010101" pitchFamily="2" charset="-122"/>
                <a:cs typeface="Times New Roman" panose="02020603050405020304" pitchFamily="18" charset="0"/>
              </a:rPr>
              <a:t>个元素中进行如上操作，次大元素被换到了第</a:t>
            </a:r>
            <a:r>
              <a:rPr lang="en-US" altLang="zh-CN" sz="3200" b="0" dirty="0">
                <a:ea typeface="华文楷体" panose="02010600040101010101" pitchFamily="2" charset="-122"/>
                <a:cs typeface="Times New Roman" panose="02020603050405020304" pitchFamily="18" charset="0"/>
              </a:rPr>
              <a:t>n-1</a:t>
            </a:r>
            <a:r>
              <a:rPr lang="zh-CN" altLang="zh-CN" sz="3200" b="0" dirty="0">
                <a:ea typeface="华文楷体" panose="02010600040101010101" pitchFamily="2" charset="-122"/>
                <a:cs typeface="Times New Roman" panose="02020603050405020304" pitchFamily="18" charset="0"/>
              </a:rPr>
              <a:t>的位置上。</a:t>
            </a:r>
            <a:r>
              <a:rPr lang="zh-CN" altLang="en-US" sz="3200" b="0" dirty="0">
                <a:ea typeface="华文楷体" panose="02010600040101010101" pitchFamily="2" charset="-122"/>
                <a:cs typeface="Times New Roman" panose="02020603050405020304" pitchFamily="18" charset="0"/>
              </a:rPr>
              <a:t>此称</a:t>
            </a:r>
            <a:r>
              <a:rPr lang="zh-CN" altLang="en-US" sz="3200" dirty="0">
                <a:ea typeface="华文楷体" panose="02010600040101010101" pitchFamily="2" charset="-122"/>
                <a:cs typeface="Times New Roman" panose="02020603050405020304" pitchFamily="18" charset="0"/>
              </a:rPr>
              <a:t>第二趟排序</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依此方法操作，直到前面余下的元素个数为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时停止。</a:t>
            </a:r>
            <a:r>
              <a:rPr lang="zh-CN" altLang="en-US" sz="3200" b="0" dirty="0">
                <a:ea typeface="华文楷体" panose="02010600040101010101" pitchFamily="2" charset="-122"/>
                <a:cs typeface="Times New Roman" panose="02020603050405020304" pitchFamily="18" charset="0"/>
              </a:rPr>
              <a:t>结果是</a:t>
            </a:r>
            <a:r>
              <a:rPr lang="zh-CN" altLang="zh-CN" sz="3200" b="0" dirty="0">
                <a:ea typeface="华文楷体" panose="02010600040101010101" pitchFamily="2" charset="-122"/>
                <a:cs typeface="Times New Roman" panose="02020603050405020304" pitchFamily="18" charset="0"/>
              </a:rPr>
              <a:t>无序序列变为有序序列。</a:t>
            </a:r>
            <a:endParaRPr lang="en-US"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冒泡排序</a:t>
            </a:r>
          </a:p>
        </p:txBody>
      </p:sp>
    </p:spTree>
    <p:extLst>
      <p:ext uri="{BB962C8B-B14F-4D97-AF65-F5344CB8AC3E}">
        <p14:creationId xmlns:p14="http://schemas.microsoft.com/office/powerpoint/2010/main" val="29998652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4361170" cy="4695602"/>
          </a:xfrm>
        </p:spPr>
        <p:txBody>
          <a:bodyPr>
            <a:noAutofit/>
          </a:bodyPr>
          <a:lstStyle/>
          <a:p>
            <a:pPr marL="0" indent="0">
              <a:buNone/>
            </a:pPr>
            <a:r>
              <a:rPr lang="zh-CN" altLang="zh-CN" sz="2700" b="0" dirty="0">
                <a:ea typeface="华文楷体" panose="02010600040101010101" pitchFamily="2" charset="-122"/>
                <a:cs typeface="Times New Roman" panose="02020603050405020304" pitchFamily="18" charset="0"/>
              </a:rPr>
              <a:t>如原始序列</a:t>
            </a:r>
            <a:r>
              <a:rPr lang="en-US" altLang="zh-CN" sz="2700" b="0" dirty="0">
                <a:ea typeface="华文楷体" panose="02010600040101010101" pitchFamily="2" charset="-122"/>
                <a:cs typeface="Times New Roman" panose="02020603050405020304" pitchFamily="18" charset="0"/>
              </a:rPr>
              <a:t>18</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26</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31</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72(a)</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8</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15</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88</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72(b)</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35</a:t>
            </a:r>
            <a:r>
              <a:rPr lang="zh-CN" altLang="zh-CN" sz="2700" b="0" dirty="0">
                <a:ea typeface="华文楷体" panose="02010600040101010101" pitchFamily="2" charset="-122"/>
                <a:cs typeface="Times New Roman" panose="02020603050405020304" pitchFamily="18" charset="0"/>
              </a:rPr>
              <a:t>、</a:t>
            </a:r>
            <a:r>
              <a:rPr lang="en-US" altLang="zh-CN" sz="2700" b="0" dirty="0">
                <a:ea typeface="华文楷体" panose="02010600040101010101" pitchFamily="2" charset="-122"/>
                <a:cs typeface="Times New Roman" panose="02020603050405020304" pitchFamily="18" charset="0"/>
              </a:rPr>
              <a:t>20</a:t>
            </a:r>
            <a:r>
              <a:rPr lang="zh-CN" altLang="zh-CN" sz="2700" b="0" dirty="0">
                <a:ea typeface="华文楷体" panose="02010600040101010101" pitchFamily="2" charset="-122"/>
                <a:cs typeface="Times New Roman" panose="02020603050405020304" pitchFamily="18" charset="0"/>
              </a:rPr>
              <a:t>中，可</a:t>
            </a:r>
            <a:r>
              <a:rPr lang="zh-CN" altLang="zh-CN" sz="2700" b="0" dirty="0">
                <a:solidFill>
                  <a:schemeClr val="accent1">
                    <a:lumMod val="60000"/>
                    <a:lumOff val="40000"/>
                  </a:schemeClr>
                </a:solidFill>
                <a:ea typeface="华文楷体" panose="02010600040101010101" pitchFamily="2" charset="-122"/>
                <a:cs typeface="Times New Roman" panose="02020603050405020304" pitchFamily="18" charset="0"/>
              </a:rPr>
              <a:t>先</a:t>
            </a:r>
            <a:r>
              <a:rPr lang="zh-CN" altLang="zh-CN" sz="2700" b="0" dirty="0">
                <a:ea typeface="华文楷体" panose="02010600040101010101" pitchFamily="2" charset="-122"/>
                <a:cs typeface="Times New Roman" panose="02020603050405020304" pitchFamily="18" charset="0"/>
              </a:rPr>
              <a:t>根据</a:t>
            </a:r>
            <a:r>
              <a:rPr lang="zh-CN" altLang="zh-CN" sz="2700" b="0" dirty="0">
                <a:solidFill>
                  <a:schemeClr val="accent1">
                    <a:lumMod val="60000"/>
                    <a:lumOff val="40000"/>
                  </a:schemeClr>
                </a:solidFill>
                <a:ea typeface="华文楷体" panose="02010600040101010101" pitchFamily="2" charset="-122"/>
                <a:cs typeface="Times New Roman" panose="02020603050405020304" pitchFamily="18" charset="0"/>
              </a:rPr>
              <a:t>十</a:t>
            </a:r>
            <a:r>
              <a:rPr lang="zh-CN" altLang="zh-CN" sz="2700" b="0" dirty="0">
                <a:ea typeface="华文楷体" panose="02010600040101010101" pitchFamily="2" charset="-122"/>
                <a:cs typeface="Times New Roman" panose="02020603050405020304" pitchFamily="18" charset="0"/>
              </a:rPr>
              <a:t>位上的值按序将数据分到</a:t>
            </a:r>
            <a:r>
              <a:rPr lang="en-US" altLang="zh-CN" sz="2700" b="0" dirty="0">
                <a:ea typeface="华文楷体" panose="02010600040101010101" pitchFamily="2" charset="-122"/>
                <a:cs typeface="Times New Roman" panose="02020603050405020304" pitchFamily="18" charset="0"/>
              </a:rPr>
              <a:t>10</a:t>
            </a:r>
            <a:r>
              <a:rPr lang="zh-CN" altLang="zh-CN" sz="2700" b="0" dirty="0">
                <a:ea typeface="华文楷体" panose="02010600040101010101" pitchFamily="2" charset="-122"/>
                <a:cs typeface="Times New Roman" panose="02020603050405020304" pitchFamily="18" charset="0"/>
              </a:rPr>
              <a:t>个不同子序列中，然后对每个子序列中的数据</a:t>
            </a:r>
            <a:r>
              <a:rPr lang="zh-CN" altLang="zh-CN" sz="2700" b="0" dirty="0">
                <a:solidFill>
                  <a:schemeClr val="accent1">
                    <a:lumMod val="60000"/>
                    <a:lumOff val="40000"/>
                  </a:schemeClr>
                </a:solidFill>
                <a:ea typeface="华文楷体" panose="02010600040101010101" pitchFamily="2" charset="-122"/>
                <a:cs typeface="Times New Roman" panose="02020603050405020304" pitchFamily="18" charset="0"/>
              </a:rPr>
              <a:t>再</a:t>
            </a:r>
            <a:r>
              <a:rPr lang="zh-CN" altLang="zh-CN" sz="2700" b="0" dirty="0">
                <a:ea typeface="华文楷体" panose="02010600040101010101" pitchFamily="2" charset="-122"/>
                <a:cs typeface="Times New Roman" panose="02020603050405020304" pitchFamily="18" charset="0"/>
              </a:rPr>
              <a:t>按</a:t>
            </a:r>
            <a:r>
              <a:rPr lang="zh-CN" altLang="zh-CN" sz="2700" b="0" dirty="0">
                <a:solidFill>
                  <a:schemeClr val="accent1">
                    <a:lumMod val="60000"/>
                    <a:lumOff val="40000"/>
                  </a:schemeClr>
                </a:solidFill>
                <a:ea typeface="华文楷体" panose="02010600040101010101" pitchFamily="2" charset="-122"/>
                <a:cs typeface="Times New Roman" panose="02020603050405020304" pitchFamily="18" charset="0"/>
              </a:rPr>
              <a:t>个</a:t>
            </a:r>
            <a:r>
              <a:rPr lang="zh-CN" altLang="zh-CN" sz="2700" b="0" dirty="0">
                <a:ea typeface="华文楷体" panose="02010600040101010101" pitchFamily="2" charset="-122"/>
                <a:cs typeface="Times New Roman" panose="02020603050405020304" pitchFamily="18" charset="0"/>
              </a:rPr>
              <a:t>位分到</a:t>
            </a:r>
            <a:r>
              <a:rPr lang="en-US" altLang="zh-CN" sz="2700" b="0" dirty="0">
                <a:ea typeface="华文楷体" panose="02010600040101010101" pitchFamily="2" charset="-122"/>
                <a:cs typeface="Times New Roman" panose="02020603050405020304" pitchFamily="18" charset="0"/>
              </a:rPr>
              <a:t>10</a:t>
            </a:r>
            <a:r>
              <a:rPr lang="zh-CN" altLang="zh-CN" sz="2700" b="0" dirty="0">
                <a:ea typeface="华文楷体" panose="02010600040101010101" pitchFamily="2" charset="-122"/>
                <a:cs typeface="Times New Roman" panose="02020603050405020304" pitchFamily="18" charset="0"/>
              </a:rPr>
              <a:t>个子序列中，将各个子序列顺序连接起来便得到最终的有序序列。</a:t>
            </a:r>
          </a:p>
        </p:txBody>
      </p:sp>
      <p:sp>
        <p:nvSpPr>
          <p:cNvPr id="8194" name="Rectangle 2"/>
          <p:cNvSpPr>
            <a:spLocks noGrp="1" noRot="1" noChangeArrowheads="1"/>
          </p:cNvSpPr>
          <p:nvPr>
            <p:ph type="title"/>
          </p:nvPr>
        </p:nvSpPr>
        <p:spPr>
          <a:xfrm>
            <a:off x="341459" y="811996"/>
            <a:ext cx="8293089"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最高位优先法即</a:t>
            </a:r>
            <a:r>
              <a:rPr lang="en-US" altLang="zh-CN" dirty="0">
                <a:latin typeface="华文楷体" panose="02010600040101010101" pitchFamily="2" charset="-122"/>
                <a:ea typeface="华文楷体" panose="02010600040101010101" pitchFamily="2" charset="-122"/>
              </a:rPr>
              <a:t>MSD</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Most Significant digital</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064033" y="1509254"/>
            <a:ext cx="6823167" cy="4068585"/>
          </a:xfrm>
          <a:prstGeom prst="rect">
            <a:avLst/>
          </a:prstGeom>
          <a:noFill/>
          <a:ln>
            <a:noFill/>
          </a:ln>
        </p:spPr>
      </p:pic>
      <p:cxnSp>
        <p:nvCxnSpPr>
          <p:cNvPr id="3" name="直接连接符 2"/>
          <p:cNvCxnSpPr/>
          <p:nvPr/>
        </p:nvCxnSpPr>
        <p:spPr>
          <a:xfrm>
            <a:off x="4820194" y="1386179"/>
            <a:ext cx="26126" cy="54718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2111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59" y="811996"/>
            <a:ext cx="8293089"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最高位优先法即</a:t>
            </a:r>
            <a:r>
              <a:rPr lang="en-US" altLang="zh-CN" dirty="0">
                <a:latin typeface="华文楷体" panose="02010600040101010101" pitchFamily="2" charset="-122"/>
                <a:ea typeface="华文楷体" panose="02010600040101010101" pitchFamily="2" charset="-122"/>
              </a:rPr>
              <a:t>MSD</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Most Significant digital</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628841" y="1911440"/>
            <a:ext cx="5118815" cy="4306479"/>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045040" y="1911440"/>
            <a:ext cx="5580904" cy="884011"/>
          </a:xfrm>
          <a:prstGeom prst="rect">
            <a:avLst/>
          </a:prstGeom>
          <a:noFill/>
          <a:ln>
            <a:noFill/>
          </a:ln>
        </p:spPr>
      </p:pic>
      <p:cxnSp>
        <p:nvCxnSpPr>
          <p:cNvPr id="5" name="直接连接符 4"/>
          <p:cNvCxnSpPr/>
          <p:nvPr/>
        </p:nvCxnSpPr>
        <p:spPr>
          <a:xfrm>
            <a:off x="5760721" y="1386179"/>
            <a:ext cx="65313" cy="5380381"/>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200775" y="4100513"/>
            <a:ext cx="5214938" cy="1384995"/>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可以看出：</a:t>
            </a:r>
            <a:endParaRPr lang="en-US" altLang="zh-CN" sz="2800" b="1"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如果数字有</a:t>
            </a:r>
            <a:r>
              <a:rPr lang="en-US" altLang="zh-CN" sz="2800" dirty="0">
                <a:latin typeface="华文楷体" panose="02010600040101010101" pitchFamily="2" charset="-122"/>
                <a:ea typeface="华文楷体" panose="02010600040101010101" pitchFamily="2" charset="-122"/>
              </a:rPr>
              <a:t>m</a:t>
            </a:r>
            <a:r>
              <a:rPr lang="zh-CN" altLang="en-US" sz="2800" dirty="0">
                <a:latin typeface="华文楷体" panose="02010600040101010101" pitchFamily="2" charset="-122"/>
                <a:ea typeface="华文楷体" panose="02010600040101010101" pitchFamily="2" charset="-122"/>
              </a:rPr>
              <a:t>位，就有</a:t>
            </a:r>
            <a:r>
              <a:rPr lang="en-US" altLang="zh-CN" sz="2800" dirty="0">
                <a:latin typeface="华文楷体" panose="02010600040101010101" pitchFamily="2" charset="-122"/>
                <a:ea typeface="华文楷体" panose="02010600040101010101" pitchFamily="2" charset="-122"/>
              </a:rPr>
              <a:t>m</a:t>
            </a:r>
            <a:r>
              <a:rPr lang="zh-CN" altLang="en-US" sz="2800" dirty="0">
                <a:latin typeface="华文楷体" panose="02010600040101010101" pitchFamily="2" charset="-122"/>
                <a:ea typeface="华文楷体" panose="02010600040101010101" pitchFamily="2" charset="-122"/>
              </a:rPr>
              <a:t>层，</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比较复杂</a:t>
            </a:r>
            <a:r>
              <a:rPr lang="zh-CN" altLang="en-US" sz="2800" dirty="0"/>
              <a:t>。</a:t>
            </a:r>
          </a:p>
        </p:txBody>
      </p:sp>
    </p:spTree>
    <p:extLst>
      <p:ext uri="{BB962C8B-B14F-4D97-AF65-F5344CB8AC3E}">
        <p14:creationId xmlns:p14="http://schemas.microsoft.com/office/powerpoint/2010/main" val="30516089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917978"/>
            <a:ext cx="3995410" cy="4160025"/>
          </a:xfrm>
        </p:spPr>
        <p:txBody>
          <a:bodyPr>
            <a:noAutofit/>
          </a:bodyPr>
          <a:lstStyle/>
          <a:p>
            <a:pPr marL="0" indent="0">
              <a:buNone/>
            </a:pPr>
            <a:r>
              <a:rPr lang="zh-CN" altLang="zh-CN" sz="2700" b="0" dirty="0">
                <a:ea typeface="华文楷体" panose="02010600040101010101" pitchFamily="2" charset="-122"/>
                <a:cs typeface="Times New Roman" panose="02020603050405020304" pitchFamily="18" charset="0"/>
              </a:rPr>
              <a:t>先将原始序列根据</a:t>
            </a:r>
            <a:r>
              <a:rPr lang="zh-CN" altLang="zh-CN" sz="2700" b="0" dirty="0">
                <a:solidFill>
                  <a:schemeClr val="accent1">
                    <a:lumMod val="60000"/>
                    <a:lumOff val="40000"/>
                  </a:schemeClr>
                </a:solidFill>
                <a:ea typeface="华文楷体" panose="02010600040101010101" pitchFamily="2" charset="-122"/>
                <a:cs typeface="Times New Roman" panose="02020603050405020304" pitchFamily="18" charset="0"/>
              </a:rPr>
              <a:t>个位</a:t>
            </a:r>
            <a:r>
              <a:rPr lang="zh-CN" altLang="zh-CN" sz="2700" b="0" dirty="0">
                <a:ea typeface="华文楷体" panose="02010600040101010101" pitchFamily="2" charset="-122"/>
                <a:cs typeface="Times New Roman" panose="02020603050405020304" pitchFamily="18" charset="0"/>
              </a:rPr>
              <a:t>数值按序分割成</a:t>
            </a:r>
            <a:r>
              <a:rPr lang="en-US" altLang="zh-CN" sz="2700" b="0" dirty="0">
                <a:ea typeface="华文楷体" panose="02010600040101010101" pitchFamily="2" charset="-122"/>
                <a:cs typeface="Times New Roman" panose="02020603050405020304" pitchFamily="18" charset="0"/>
              </a:rPr>
              <a:t>10</a:t>
            </a:r>
            <a:r>
              <a:rPr lang="zh-CN" altLang="zh-CN" sz="2700" b="0" dirty="0">
                <a:ea typeface="华文楷体" panose="02010600040101010101" pitchFamily="2" charset="-122"/>
                <a:cs typeface="Times New Roman" panose="02020603050405020304" pitchFamily="18" charset="0"/>
              </a:rPr>
              <a:t>个子序列，然后将</a:t>
            </a:r>
            <a:r>
              <a:rPr lang="en-US" altLang="zh-CN" sz="2700" b="0" dirty="0">
                <a:ea typeface="华文楷体" panose="02010600040101010101" pitchFamily="2" charset="-122"/>
                <a:cs typeface="Times New Roman" panose="02020603050405020304" pitchFamily="18" charset="0"/>
              </a:rPr>
              <a:t>10</a:t>
            </a:r>
            <a:r>
              <a:rPr lang="zh-CN" altLang="zh-CN" sz="2700" b="0" dirty="0">
                <a:ea typeface="华文楷体" panose="02010600040101010101" pitchFamily="2" charset="-122"/>
                <a:cs typeface="Times New Roman" panose="02020603050405020304" pitchFamily="18" charset="0"/>
              </a:rPr>
              <a:t>个子序列收集形成一个新的序列，再次将该序列按照</a:t>
            </a:r>
            <a:r>
              <a:rPr lang="zh-CN" altLang="zh-CN" sz="2700" b="0" dirty="0">
                <a:solidFill>
                  <a:schemeClr val="accent1">
                    <a:lumMod val="60000"/>
                    <a:lumOff val="40000"/>
                  </a:schemeClr>
                </a:solidFill>
                <a:ea typeface="华文楷体" panose="02010600040101010101" pitchFamily="2" charset="-122"/>
                <a:cs typeface="Times New Roman" panose="02020603050405020304" pitchFamily="18" charset="0"/>
              </a:rPr>
              <a:t>十位</a:t>
            </a:r>
            <a:r>
              <a:rPr lang="zh-CN" altLang="zh-CN" sz="2700" b="0" dirty="0">
                <a:ea typeface="华文楷体" panose="02010600040101010101" pitchFamily="2" charset="-122"/>
                <a:cs typeface="Times New Roman" panose="02020603050405020304" pitchFamily="18" charset="0"/>
              </a:rPr>
              <a:t>数值按序分割成</a:t>
            </a:r>
            <a:r>
              <a:rPr lang="en-US" altLang="zh-CN" sz="2700" b="0" dirty="0">
                <a:ea typeface="华文楷体" panose="02010600040101010101" pitchFamily="2" charset="-122"/>
                <a:cs typeface="Times New Roman" panose="02020603050405020304" pitchFamily="18" charset="0"/>
              </a:rPr>
              <a:t>10</a:t>
            </a:r>
            <a:r>
              <a:rPr lang="zh-CN" altLang="zh-CN" sz="2700" b="0" dirty="0">
                <a:ea typeface="华文楷体" panose="02010600040101010101" pitchFamily="2" charset="-122"/>
                <a:cs typeface="Times New Roman" panose="02020603050405020304" pitchFamily="18" charset="0"/>
              </a:rPr>
              <a:t>个子序列，将</a:t>
            </a:r>
            <a:r>
              <a:rPr lang="en-US" altLang="zh-CN" sz="2700" b="0" dirty="0">
                <a:ea typeface="华文楷体" panose="02010600040101010101" pitchFamily="2" charset="-122"/>
                <a:cs typeface="Times New Roman" panose="02020603050405020304" pitchFamily="18" charset="0"/>
              </a:rPr>
              <a:t>10</a:t>
            </a:r>
            <a:r>
              <a:rPr lang="zh-CN" altLang="zh-CN" sz="2700" b="0" dirty="0">
                <a:ea typeface="华文楷体" panose="02010600040101010101" pitchFamily="2" charset="-122"/>
                <a:cs typeface="Times New Roman" panose="02020603050405020304" pitchFamily="18" charset="0"/>
              </a:rPr>
              <a:t>个子序列按序连接后便得到了最终的有序序列。</a:t>
            </a:r>
            <a:endParaRPr lang="en-US" altLang="zh-CN" sz="27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1046152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低位优先法</a:t>
            </a:r>
            <a:r>
              <a:rPr lang="en-US" altLang="zh-CN" dirty="0">
                <a:latin typeface="华文楷体" panose="02010600040101010101" pitchFamily="2" charset="-122"/>
                <a:ea typeface="华文楷体" panose="02010600040101010101" pitchFamily="2" charset="-122"/>
              </a:rPr>
              <a:t>LSD</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Least Significant Digital</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781005" y="1411545"/>
            <a:ext cx="6466113" cy="5172890"/>
          </a:xfrm>
          <a:prstGeom prst="rect">
            <a:avLst/>
          </a:prstGeom>
          <a:noFill/>
          <a:ln>
            <a:noFill/>
          </a:ln>
        </p:spPr>
      </p:pic>
      <p:cxnSp>
        <p:nvCxnSpPr>
          <p:cNvPr id="3" name="直接连接符 2"/>
          <p:cNvCxnSpPr/>
          <p:nvPr/>
        </p:nvCxnSpPr>
        <p:spPr>
          <a:xfrm>
            <a:off x="4663439" y="1346990"/>
            <a:ext cx="0" cy="518443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304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10461523" cy="574183"/>
          </a:xfrm>
        </p:spPr>
        <p:txBody>
          <a:bodyPr>
            <a:normAutofit/>
          </a:bodyPr>
          <a:lstStyle/>
          <a:p>
            <a:pPr marL="838200" indent="-838200">
              <a:defRPr/>
            </a:pPr>
            <a:r>
              <a:rPr lang="zh-CN" altLang="zh-CN" dirty="0">
                <a:latin typeface="华文楷体" panose="02010600040101010101" pitchFamily="2" charset="-122"/>
                <a:ea typeface="华文楷体" panose="02010600040101010101" pitchFamily="2" charset="-122"/>
              </a:rPr>
              <a:t>低位优先法</a:t>
            </a:r>
            <a:r>
              <a:rPr lang="en-US" altLang="zh-CN" dirty="0">
                <a:latin typeface="华文楷体" panose="02010600040101010101" pitchFamily="2" charset="-122"/>
                <a:ea typeface="华文楷体" panose="02010600040101010101" pitchFamily="2" charset="-122"/>
              </a:rPr>
              <a:t>LSD</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Least Significant Digital</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445963" y="1346990"/>
            <a:ext cx="5786845" cy="5184439"/>
          </a:xfrm>
          <a:prstGeom prst="rect">
            <a:avLst/>
          </a:prstGeom>
          <a:noFill/>
          <a:ln>
            <a:noFill/>
          </a:ln>
        </p:spPr>
      </p:pic>
      <p:sp>
        <p:nvSpPr>
          <p:cNvPr id="2" name="文本框 1"/>
          <p:cNvSpPr txBox="1"/>
          <p:nvPr/>
        </p:nvSpPr>
        <p:spPr>
          <a:xfrm>
            <a:off x="4457699" y="3102705"/>
            <a:ext cx="7300913" cy="1384995"/>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可以看出：</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如果数字有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位，只需进行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趟的分配和收集，</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相对简单。</a:t>
            </a:r>
          </a:p>
        </p:txBody>
      </p:sp>
    </p:spTree>
    <p:extLst>
      <p:ext uri="{BB962C8B-B14F-4D97-AF65-F5344CB8AC3E}">
        <p14:creationId xmlns:p14="http://schemas.microsoft.com/office/powerpoint/2010/main" val="14175984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5"/>
            <a:ext cx="11362861" cy="4003271"/>
          </a:xfrm>
        </p:spPr>
        <p:txBody>
          <a:bodyPr>
            <a:noAutofit/>
          </a:bodyPr>
          <a:lstStyle/>
          <a:p>
            <a:pPr marL="0" indent="0">
              <a:buNone/>
            </a:pPr>
            <a:r>
              <a:rPr lang="en-US" altLang="zh-CN" sz="2700" b="0" dirty="0">
                <a:ea typeface="华文楷体" panose="02010600040101010101" pitchFamily="2" charset="-122"/>
                <a:cs typeface="Times New Roman" panose="02020603050405020304" pitchFamily="18" charset="0"/>
              </a:rPr>
              <a:t>LSD</a:t>
            </a:r>
            <a:r>
              <a:rPr lang="zh-CN" altLang="zh-CN" sz="2700" b="0" dirty="0">
                <a:ea typeface="华文楷体" panose="02010600040101010101" pitchFamily="2" charset="-122"/>
                <a:cs typeface="Times New Roman" panose="02020603050405020304" pitchFamily="18" charset="0"/>
              </a:rPr>
              <a:t>和</a:t>
            </a:r>
            <a:r>
              <a:rPr lang="en-US" altLang="zh-CN" sz="2700" b="0" dirty="0">
                <a:ea typeface="华文楷体" panose="02010600040101010101" pitchFamily="2" charset="-122"/>
                <a:cs typeface="Times New Roman" panose="02020603050405020304" pitchFamily="18" charset="0"/>
              </a:rPr>
              <a:t>MSD</a:t>
            </a:r>
            <a:r>
              <a:rPr lang="zh-CN" altLang="zh-CN" sz="2700" b="0" dirty="0">
                <a:ea typeface="华文楷体" panose="02010600040101010101" pitchFamily="2" charset="-122"/>
                <a:cs typeface="Times New Roman" panose="02020603050405020304" pitchFamily="18" charset="0"/>
              </a:rPr>
              <a:t>方法不同处在于：按照个位数值分割的子序列不再各自进一步分割成子子序列，而是按序收集后统一参加下次按照十位数值的分割，无论是存储还是处理都变得更加便捷简单。</a:t>
            </a:r>
            <a:endParaRPr lang="en-US" altLang="zh-CN" sz="2700" b="0" dirty="0">
              <a:ea typeface="华文楷体" panose="02010600040101010101" pitchFamily="2" charset="-122"/>
              <a:cs typeface="Times New Roman" panose="02020603050405020304" pitchFamily="18" charset="0"/>
            </a:endParaRPr>
          </a:p>
          <a:p>
            <a:pPr marL="0" indent="0">
              <a:buNone/>
            </a:pPr>
            <a:endParaRPr lang="en-US" altLang="zh-CN" sz="2700" b="0" dirty="0">
              <a:ea typeface="华文楷体" panose="02010600040101010101" pitchFamily="2" charset="-122"/>
              <a:cs typeface="Times New Roman" panose="02020603050405020304" pitchFamily="18" charset="0"/>
            </a:endParaRPr>
          </a:p>
          <a:p>
            <a:pPr marL="0" indent="0">
              <a:buNone/>
            </a:pPr>
            <a:r>
              <a:rPr lang="zh-CN" altLang="zh-CN" sz="2700" dirty="0">
                <a:ea typeface="华文楷体" panose="02010600040101010101" pitchFamily="2" charset="-122"/>
                <a:cs typeface="Times New Roman" panose="02020603050405020304" pitchFamily="18" charset="0"/>
              </a:rPr>
              <a:t>基数排序</a:t>
            </a:r>
            <a:r>
              <a:rPr lang="zh-CN" altLang="en-US" sz="2700" dirty="0">
                <a:ea typeface="华文楷体" panose="02010600040101010101" pitchFamily="2" charset="-122"/>
                <a:cs typeface="Times New Roman" panose="02020603050405020304" pitchFamily="18" charset="0"/>
              </a:rPr>
              <a:t>法</a:t>
            </a:r>
            <a:r>
              <a:rPr lang="zh-CN" altLang="zh-CN" sz="2700" b="0" dirty="0">
                <a:ea typeface="华文楷体" panose="02010600040101010101" pitchFamily="2" charset="-122"/>
                <a:cs typeface="Times New Roman" panose="02020603050405020304" pitchFamily="18" charset="0"/>
              </a:rPr>
              <a:t>是</a:t>
            </a:r>
            <a:r>
              <a:rPr lang="zh-CN" altLang="en-US" sz="2700" b="0" dirty="0">
                <a:ea typeface="华文楷体" panose="02010600040101010101" pitchFamily="2" charset="-122"/>
                <a:cs typeface="Times New Roman" panose="02020603050405020304" pitchFamily="18" charset="0"/>
              </a:rPr>
              <a:t>用</a:t>
            </a:r>
            <a:r>
              <a:rPr lang="en-US" altLang="zh-CN" sz="2700" b="0" dirty="0">
                <a:ea typeface="华文楷体" panose="02010600040101010101" pitchFamily="2" charset="-122"/>
                <a:cs typeface="Times New Roman" panose="02020603050405020304" pitchFamily="18" charset="0"/>
              </a:rPr>
              <a:t>LSD</a:t>
            </a:r>
            <a:r>
              <a:rPr lang="zh-CN" altLang="en-US" sz="2700" b="0" dirty="0">
                <a:ea typeface="华文楷体" panose="02010600040101010101" pitchFamily="2" charset="-122"/>
                <a:cs typeface="Times New Roman" panose="02020603050405020304" pitchFamily="18" charset="0"/>
              </a:rPr>
              <a:t>方法</a:t>
            </a:r>
            <a:r>
              <a:rPr lang="zh-CN" altLang="zh-CN" sz="2700" b="0" dirty="0">
                <a:ea typeface="华文楷体" panose="02010600040101010101" pitchFamily="2" charset="-122"/>
                <a:cs typeface="Times New Roman" panose="02020603050405020304" pitchFamily="18" charset="0"/>
              </a:rPr>
              <a:t>，基于若干次的分配和收集，每次分配都是将元素分配到若干个不同的口袋中，每次收集也是将若干个口袋中的元素顺次收集成新的序列，因此基数排序又称为</a:t>
            </a:r>
            <a:r>
              <a:rPr lang="zh-CN" altLang="zh-CN" sz="2700" dirty="0">
                <a:ea typeface="华文楷体" panose="02010600040101010101" pitchFamily="2" charset="-122"/>
                <a:cs typeface="Times New Roman" panose="02020603050405020304" pitchFamily="18" charset="0"/>
              </a:rPr>
              <a:t>口袋排序法</a:t>
            </a:r>
            <a:r>
              <a:rPr lang="zh-CN" altLang="zh-CN" sz="2700" b="0" dirty="0">
                <a:ea typeface="华文楷体" panose="02010600040101010101" pitchFamily="2" charset="-122"/>
                <a:cs typeface="Times New Roman" panose="02020603050405020304" pitchFamily="18" charset="0"/>
              </a:rPr>
              <a:t>。</a:t>
            </a:r>
            <a:endParaRPr lang="en-US" altLang="zh-CN" sz="2700" b="0" dirty="0">
              <a:ea typeface="华文楷体" panose="02010600040101010101" pitchFamily="2" charset="-122"/>
              <a:cs typeface="Times New Roman" panose="02020603050405020304" pitchFamily="18" charset="0"/>
            </a:endParaRPr>
          </a:p>
          <a:p>
            <a:pPr marL="0" indent="0">
              <a:buNone/>
            </a:pPr>
            <a:endParaRPr lang="en-US" altLang="zh-CN" sz="2700" b="0" dirty="0"/>
          </a:p>
          <a:p>
            <a:pPr marL="0" indent="0">
              <a:buNone/>
            </a:pPr>
            <a:endParaRPr lang="en-US" altLang="zh-CN" sz="2700" b="0" dirty="0"/>
          </a:p>
          <a:p>
            <a:pPr marL="0" indent="0">
              <a:buNone/>
            </a:pPr>
            <a:endParaRPr lang="zh-CN" altLang="zh-CN" sz="2700" b="0" dirty="0"/>
          </a:p>
        </p:txBody>
      </p:sp>
      <p:sp>
        <p:nvSpPr>
          <p:cNvPr id="2" name="标题 1"/>
          <p:cNvSpPr>
            <a:spLocks noGrp="1"/>
          </p:cNvSpPr>
          <p:nvPr>
            <p:ph type="title"/>
          </p:nvPr>
        </p:nvSpPr>
        <p:spPr>
          <a:xfrm>
            <a:off x="341459" y="793334"/>
            <a:ext cx="11162884" cy="574183"/>
          </a:xfrm>
        </p:spPr>
        <p:txBody>
          <a:bodyPr/>
          <a:lstStyle/>
          <a:p>
            <a:r>
              <a:rPr lang="zh-CN" altLang="zh-CN" dirty="0">
                <a:latin typeface="华文楷体" panose="02010600040101010101" pitchFamily="2" charset="-122"/>
                <a:ea typeface="华文楷体" panose="02010600040101010101" pitchFamily="2" charset="-122"/>
              </a:rPr>
              <a:t>基数排序</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836503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362861" cy="5009110"/>
          </a:xfrm>
        </p:spPr>
        <p:txBody>
          <a:bodyPr>
            <a:noAutofit/>
          </a:bodyPr>
          <a:lstStyle/>
          <a:p>
            <a:pPr marL="0" indent="0">
              <a:buNone/>
            </a:pPr>
            <a:r>
              <a:rPr lang="en-US" altLang="zh-CN" sz="2700" b="0" dirty="0">
                <a:ea typeface="华文楷体" panose="02010600040101010101" pitchFamily="2" charset="-122"/>
                <a:cs typeface="Times New Roman" panose="02020603050405020304" pitchFamily="18" charset="0"/>
              </a:rPr>
              <a:t>10</a:t>
            </a:r>
            <a:r>
              <a:rPr lang="zh-CN" altLang="zh-CN" sz="2700" b="0" dirty="0">
                <a:ea typeface="华文楷体" panose="02010600040101010101" pitchFamily="2" charset="-122"/>
                <a:cs typeface="Times New Roman" panose="02020603050405020304" pitchFamily="18" charset="0"/>
              </a:rPr>
              <a:t>个口袋是根据每位数字的所有取值定出的，和元素的个数没有关系。</a:t>
            </a:r>
            <a:endParaRPr lang="en-US" altLang="zh-CN" sz="2700" b="0" dirty="0">
              <a:ea typeface="华文楷体" panose="02010600040101010101" pitchFamily="2" charset="-122"/>
              <a:cs typeface="Times New Roman" panose="02020603050405020304" pitchFamily="18" charset="0"/>
            </a:endParaRPr>
          </a:p>
          <a:p>
            <a:pPr marL="0" indent="0">
              <a:buNone/>
            </a:pPr>
            <a:r>
              <a:rPr lang="zh-CN" altLang="zh-CN" sz="2700" b="0" dirty="0">
                <a:ea typeface="华文楷体" panose="02010600040101010101" pitchFamily="2" charset="-122"/>
                <a:cs typeface="Times New Roman" panose="02020603050405020304" pitchFamily="18" charset="0"/>
              </a:rPr>
              <a:t>从上面程序可以看出，和元素个数相关的是两趟分配工作，每趟分配的时间复杂度是</a:t>
            </a:r>
            <a:r>
              <a:rPr lang="en-US" altLang="zh-CN" sz="2700" b="0" dirty="0">
                <a:ea typeface="华文楷体" panose="02010600040101010101" pitchFamily="2" charset="-122"/>
                <a:cs typeface="Times New Roman" panose="02020603050405020304" pitchFamily="18" charset="0"/>
              </a:rPr>
              <a:t>O(n)</a:t>
            </a:r>
            <a:r>
              <a:rPr lang="zh-CN" altLang="zh-CN" sz="2700" b="0" dirty="0">
                <a:ea typeface="华文楷体" panose="02010600040101010101" pitchFamily="2" charset="-122"/>
                <a:cs typeface="Times New Roman" panose="02020603050405020304" pitchFamily="18" charset="0"/>
              </a:rPr>
              <a:t>，将最后一趟收集结果写回数组的时间消耗也是</a:t>
            </a:r>
            <a:r>
              <a:rPr lang="en-US" altLang="zh-CN" sz="2700" b="0" dirty="0">
                <a:ea typeface="华文楷体" panose="02010600040101010101" pitchFamily="2" charset="-122"/>
                <a:cs typeface="Times New Roman" panose="02020603050405020304" pitchFamily="18" charset="0"/>
              </a:rPr>
              <a:t>O(n)</a:t>
            </a:r>
            <a:r>
              <a:rPr lang="zh-CN" altLang="zh-CN" sz="2700" b="0" dirty="0">
                <a:ea typeface="华文楷体" panose="02010600040101010101" pitchFamily="2" charset="-122"/>
                <a:cs typeface="Times New Roman" panose="02020603050405020304" pitchFamily="18" charset="0"/>
              </a:rPr>
              <a:t>；每次收集工作时间消耗都是常量次数</a:t>
            </a:r>
            <a:r>
              <a:rPr lang="en-US" altLang="zh-CN" sz="2700" b="0" dirty="0">
                <a:ea typeface="华文楷体" panose="02010600040101010101" pitchFamily="2" charset="-122"/>
                <a:cs typeface="Times New Roman" panose="02020603050405020304" pitchFamily="18" charset="0"/>
              </a:rPr>
              <a:t>10</a:t>
            </a:r>
            <a:r>
              <a:rPr lang="zh-CN" altLang="zh-CN" sz="2700" b="0" dirty="0">
                <a:ea typeface="华文楷体" panose="02010600040101010101" pitchFamily="2" charset="-122"/>
                <a:cs typeface="Times New Roman" panose="02020603050405020304" pitchFamily="18" charset="0"/>
              </a:rPr>
              <a:t>。假如元素的最大值位数为</a:t>
            </a:r>
            <a:r>
              <a:rPr lang="en-US" altLang="zh-CN" sz="2700" b="0" dirty="0">
                <a:ea typeface="华文楷体" panose="02010600040101010101" pitchFamily="2" charset="-122"/>
                <a:cs typeface="Times New Roman" panose="02020603050405020304" pitchFamily="18" charset="0"/>
              </a:rPr>
              <a:t>m</a:t>
            </a:r>
            <a:r>
              <a:rPr lang="zh-CN" altLang="zh-CN" sz="2700" b="0" dirty="0">
                <a:ea typeface="华文楷体" panose="02010600040101010101" pitchFamily="2" charset="-122"/>
                <a:cs typeface="Times New Roman" panose="02020603050405020304" pitchFamily="18" charset="0"/>
              </a:rPr>
              <a:t>，分配、收集要各自进行</a:t>
            </a:r>
            <a:r>
              <a:rPr lang="en-US" altLang="zh-CN" sz="2700" b="0" dirty="0">
                <a:ea typeface="华文楷体" panose="02010600040101010101" pitchFamily="2" charset="-122"/>
                <a:cs typeface="Times New Roman" panose="02020603050405020304" pitchFamily="18" charset="0"/>
              </a:rPr>
              <a:t>m</a:t>
            </a:r>
            <a:r>
              <a:rPr lang="zh-CN" altLang="zh-CN" sz="2700" b="0" dirty="0">
                <a:ea typeface="华文楷体" panose="02010600040101010101" pitchFamily="2" charset="-122"/>
                <a:cs typeface="Times New Roman" panose="02020603050405020304" pitchFamily="18" charset="0"/>
              </a:rPr>
              <a:t>趟，故整个算法复杂度是</a:t>
            </a:r>
            <a:r>
              <a:rPr lang="en-US" altLang="zh-CN" sz="2700" b="0" dirty="0">
                <a:ea typeface="华文楷体" panose="02010600040101010101" pitchFamily="2" charset="-122"/>
                <a:cs typeface="Times New Roman" panose="02020603050405020304" pitchFamily="18" charset="0"/>
              </a:rPr>
              <a:t>O(</a:t>
            </a:r>
            <a:r>
              <a:rPr lang="en-US" altLang="zh-CN" sz="2700" b="0" dirty="0" err="1">
                <a:ea typeface="华文楷体" panose="02010600040101010101" pitchFamily="2" charset="-122"/>
                <a:cs typeface="Times New Roman" panose="02020603050405020304" pitchFamily="18" charset="0"/>
              </a:rPr>
              <a:t>mn</a:t>
            </a:r>
            <a:r>
              <a:rPr lang="en-US" altLang="zh-CN" sz="2700" b="0" dirty="0">
                <a:ea typeface="华文楷体" panose="02010600040101010101" pitchFamily="2" charset="-122"/>
                <a:cs typeface="Times New Roman" panose="02020603050405020304" pitchFamily="18" charset="0"/>
              </a:rPr>
              <a:t>)</a:t>
            </a:r>
            <a:r>
              <a:rPr lang="zh-CN" altLang="zh-CN" sz="2700" b="0" dirty="0">
                <a:ea typeface="华文楷体" panose="02010600040101010101" pitchFamily="2" charset="-122"/>
                <a:cs typeface="Times New Roman" panose="02020603050405020304" pitchFamily="18" charset="0"/>
              </a:rPr>
              <a:t>。</a:t>
            </a:r>
            <a:endParaRPr lang="en-US" altLang="zh-CN" sz="2700" b="0" dirty="0">
              <a:ea typeface="华文楷体" panose="02010600040101010101" pitchFamily="2" charset="-122"/>
              <a:cs typeface="Times New Roman" panose="02020603050405020304" pitchFamily="18" charset="0"/>
            </a:endParaRPr>
          </a:p>
          <a:p>
            <a:pPr marL="0" indent="0">
              <a:buNone/>
            </a:pPr>
            <a:endParaRPr lang="en-US" altLang="zh-CN" sz="2700" b="0" dirty="0">
              <a:cs typeface="Times New Roman" panose="02020603050405020304" pitchFamily="18" charset="0"/>
            </a:endParaRPr>
          </a:p>
          <a:p>
            <a:pPr marL="0" indent="0">
              <a:buNone/>
            </a:pPr>
            <a:endParaRPr lang="en-US" altLang="zh-CN" sz="2700" b="0" dirty="0"/>
          </a:p>
          <a:p>
            <a:pPr marL="0" indent="0">
              <a:buNone/>
            </a:pPr>
            <a:endParaRPr lang="en-US" altLang="zh-CN" sz="2700" b="0" dirty="0"/>
          </a:p>
          <a:p>
            <a:pPr marL="0" indent="0">
              <a:buNone/>
            </a:pPr>
            <a:endParaRPr lang="zh-CN" altLang="zh-CN" sz="2700" b="0" dirty="0"/>
          </a:p>
        </p:txBody>
      </p:sp>
      <p:sp>
        <p:nvSpPr>
          <p:cNvPr id="2" name="标题 1"/>
          <p:cNvSpPr>
            <a:spLocks noGrp="1"/>
          </p:cNvSpPr>
          <p:nvPr>
            <p:ph type="title"/>
          </p:nvPr>
        </p:nvSpPr>
        <p:spPr>
          <a:xfrm>
            <a:off x="341459" y="793334"/>
            <a:ext cx="11162884" cy="574183"/>
          </a:xfrm>
        </p:spPr>
        <p:txBody>
          <a:bodyPr/>
          <a:lstStyle/>
          <a:p>
            <a:r>
              <a:rPr lang="zh-CN" altLang="zh-CN" dirty="0">
                <a:latin typeface="华文楷体" panose="02010600040101010101" pitchFamily="2" charset="-122"/>
                <a:ea typeface="华文楷体" panose="02010600040101010101" pitchFamily="2" charset="-122"/>
              </a:rPr>
              <a:t>算法时间复杂度分析：</a:t>
            </a:r>
            <a:endParaRPr lang="zh-CN" altLang="en-US" dirty="0">
              <a:latin typeface="华文楷体" panose="02010600040101010101" pitchFamily="2" charset="-122"/>
              <a:ea typeface="华文楷体" panose="02010600040101010101" pitchFamily="2" charset="-122"/>
            </a:endParaRPr>
          </a:p>
        </p:txBody>
      </p:sp>
      <p:sp>
        <p:nvSpPr>
          <p:cNvPr id="3" name="椭圆 2"/>
          <p:cNvSpPr/>
          <p:nvPr/>
        </p:nvSpPr>
        <p:spPr>
          <a:xfrm>
            <a:off x="11504343" y="6372225"/>
            <a:ext cx="199977" cy="14614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30367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E2CC106B-9A25-4D91-91DC-B82E5A5F8BA3}"/>
              </a:ext>
            </a:extLst>
          </p:cNvPr>
          <p:cNvPicPr>
            <a:picLocks noGrp="1" noChangeAspect="1"/>
          </p:cNvPicPr>
          <p:nvPr>
            <p:ph sz="quarter" idx="10"/>
          </p:nvPr>
        </p:nvPicPr>
        <p:blipFill>
          <a:blip r:embed="rId2"/>
          <a:stretch>
            <a:fillRect/>
          </a:stretch>
        </p:blipFill>
        <p:spPr>
          <a:xfrm>
            <a:off x="658813" y="2057805"/>
            <a:ext cx="11163300" cy="4037789"/>
          </a:xfrm>
          <a:prstGeom prst="rect">
            <a:avLst/>
          </a:prstGeom>
        </p:spPr>
      </p:pic>
      <p:sp>
        <p:nvSpPr>
          <p:cNvPr id="3" name="标题 2">
            <a:extLst>
              <a:ext uri="{FF2B5EF4-FFF2-40B4-BE49-F238E27FC236}">
                <a16:creationId xmlns:a16="http://schemas.microsoft.com/office/drawing/2014/main" id="{043209F4-3EC5-46CB-B207-B8FB63F7095E}"/>
              </a:ext>
            </a:extLst>
          </p:cNvPr>
          <p:cNvSpPr>
            <a:spLocks noGrp="1"/>
          </p:cNvSpPr>
          <p:nvPr>
            <p:ph type="title"/>
          </p:nvPr>
        </p:nvSpPr>
        <p:spPr/>
        <p:txBody>
          <a:bodyPr/>
          <a:lstStyle/>
          <a:p>
            <a:r>
              <a:rPr lang="zh-CN" altLang="en-US" dirty="0"/>
              <a:t>内部排序算法的比较</a:t>
            </a:r>
          </a:p>
        </p:txBody>
      </p:sp>
    </p:spTree>
    <p:extLst>
      <p:ext uri="{BB962C8B-B14F-4D97-AF65-F5344CB8AC3E}">
        <p14:creationId xmlns:p14="http://schemas.microsoft.com/office/powerpoint/2010/main" val="3570280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259150" y="2292460"/>
            <a:ext cx="3941876" cy="2222391"/>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排序概念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内排序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外排序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00050" y="871537"/>
            <a:ext cx="2957513" cy="631391"/>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3200" b="1" dirty="0">
                <a:latin typeface="华文楷体" pitchFamily="2" charset="-122"/>
                <a:ea typeface="华文楷体" pitchFamily="2" charset="-122"/>
              </a:rPr>
              <a:t>排序：</a:t>
            </a:r>
          </a:p>
        </p:txBody>
      </p:sp>
    </p:spTree>
    <p:extLst>
      <p:ext uri="{BB962C8B-B14F-4D97-AF65-F5344CB8AC3E}">
        <p14:creationId xmlns:p14="http://schemas.microsoft.com/office/powerpoint/2010/main" val="32292037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87700" y="20209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外排序</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k</a:t>
            </a:r>
            <a:r>
              <a:rPr lang="zh-CN" altLang="en-US" sz="2800" dirty="0">
                <a:latin typeface="华文楷体" pitchFamily="2" charset="-122"/>
                <a:ea typeface="华文楷体" pitchFamily="2" charset="-122"/>
              </a:rPr>
              <a:t>路归并</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多阶段归并</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置换选择</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最佳归并树*</a:t>
            </a:r>
            <a:endParaRPr lang="en-US" altLang="zh-CN" sz="2800" dirty="0">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外排序：</a:t>
            </a:r>
          </a:p>
        </p:txBody>
      </p:sp>
    </p:spTree>
    <p:extLst>
      <p:ext uri="{BB962C8B-B14F-4D97-AF65-F5344CB8AC3E}">
        <p14:creationId xmlns:p14="http://schemas.microsoft.com/office/powerpoint/2010/main" val="38143377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069751" cy="5060598"/>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外排序是指元素个数太多，无法一次性载入内存，而数据处理</a:t>
            </a:r>
            <a:r>
              <a:rPr lang="zh-CN" altLang="en-US" sz="2800" b="0" dirty="0">
                <a:latin typeface="华文楷体" panose="02010600040101010101" pitchFamily="2" charset="-122"/>
                <a:ea typeface="华文楷体" panose="02010600040101010101" pitchFamily="2" charset="-122"/>
              </a:rPr>
              <a:t>要求首先载入</a:t>
            </a:r>
            <a:r>
              <a:rPr lang="zh-CN" altLang="zh-CN" sz="2800" b="0" dirty="0">
                <a:latin typeface="华文楷体" panose="02010600040101010101" pitchFamily="2" charset="-122"/>
                <a:ea typeface="华文楷体" panose="02010600040101010101" pitchFamily="2" charset="-122"/>
              </a:rPr>
              <a:t>内存，因此需要在内、外存间进行多次数据交换。外存数据</a:t>
            </a:r>
            <a:r>
              <a:rPr lang="zh-CN" altLang="en-US" sz="2800" b="0" dirty="0">
                <a:latin typeface="华文楷体" panose="02010600040101010101" pitchFamily="2" charset="-122"/>
                <a:ea typeface="华文楷体" panose="02010600040101010101" pitchFamily="2" charset="-122"/>
              </a:rPr>
              <a:t>载入内存和内存中数据</a:t>
            </a:r>
            <a:r>
              <a:rPr lang="zh-CN" altLang="zh-CN" sz="2800" b="0" dirty="0">
                <a:latin typeface="华文楷体" panose="02010600040101010101" pitchFamily="2" charset="-122"/>
                <a:ea typeface="华文楷体" panose="02010600040101010101" pitchFamily="2" charset="-122"/>
              </a:rPr>
              <a:t>处理</a:t>
            </a:r>
            <a:r>
              <a:rPr lang="zh-CN" altLang="en-US" sz="2800" b="0" dirty="0">
                <a:latin typeface="华文楷体" panose="02010600040101010101" pitchFamily="2" charset="-122"/>
                <a:ea typeface="华文楷体" panose="02010600040101010101" pitchFamily="2" charset="-122"/>
              </a:rPr>
              <a:t>比，</a:t>
            </a:r>
            <a:r>
              <a:rPr lang="zh-CN" altLang="zh-CN" sz="2800" b="0" dirty="0">
                <a:latin typeface="华文楷体" panose="02010600040101010101" pitchFamily="2" charset="-122"/>
                <a:ea typeface="华文楷体" panose="02010600040101010101" pitchFamily="2" charset="-122"/>
              </a:rPr>
              <a:t>速度要慢得多，因此时间的耗费主要体现在</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外存的访问</a:t>
            </a:r>
            <a:r>
              <a:rPr lang="zh-CN" altLang="zh-CN" sz="2800" b="0" dirty="0">
                <a:latin typeface="华文楷体" panose="02010600040101010101" pitchFamily="2" charset="-122"/>
                <a:ea typeface="华文楷体" panose="02010600040101010101" pitchFamily="2" charset="-122"/>
              </a:rPr>
              <a:t>上。</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外排序</a:t>
            </a:r>
          </a:p>
        </p:txBody>
      </p:sp>
    </p:spTree>
    <p:extLst>
      <p:ext uri="{BB962C8B-B14F-4D97-AF65-F5344CB8AC3E}">
        <p14:creationId xmlns:p14="http://schemas.microsoft.com/office/powerpoint/2010/main" val="114658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冒泡排序</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901295" y="1483372"/>
            <a:ext cx="9642295" cy="4581525"/>
          </a:xfrm>
          <a:prstGeom prst="rect">
            <a:avLst/>
          </a:prstGeom>
          <a:noFill/>
          <a:ln>
            <a:noFill/>
          </a:ln>
        </p:spPr>
      </p:pic>
    </p:spTree>
    <p:extLst>
      <p:ext uri="{BB962C8B-B14F-4D97-AF65-F5344CB8AC3E}">
        <p14:creationId xmlns:p14="http://schemas.microsoft.com/office/powerpoint/2010/main" val="4090403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483110" cy="5060598"/>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数据交换时的规模取决于</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内存的大小</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直观的做法是根据内存容量的大小一次调入一定量的数据，形成一个数据序列，该序列在内存中可以按照</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某种内排序</a:t>
            </a:r>
            <a:r>
              <a:rPr lang="zh-CN" altLang="zh-CN" sz="2800" b="0" dirty="0">
                <a:latin typeface="华文楷体" panose="02010600040101010101" pitchFamily="2" charset="-122"/>
                <a:ea typeface="华文楷体" panose="02010600040101010101" pitchFamily="2" charset="-122"/>
              </a:rPr>
              <a:t>的方法进行排序，然后将排好的序列</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写入外存</a:t>
            </a:r>
            <a:r>
              <a:rPr lang="zh-CN" altLang="zh-CN" sz="2800" b="0" dirty="0">
                <a:latin typeface="华文楷体" panose="02010600040101010101" pitchFamily="2" charset="-122"/>
                <a:ea typeface="华文楷体" panose="02010600040101010101" pitchFamily="2" charset="-122"/>
              </a:rPr>
              <a:t>，之后</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再调入其他未排序</a:t>
            </a:r>
            <a:r>
              <a:rPr lang="zh-CN" altLang="zh-CN" sz="2800" b="0" dirty="0">
                <a:latin typeface="华文楷体" panose="02010600040101010101" pitchFamily="2" charset="-122"/>
                <a:ea typeface="华文楷体" panose="02010600040101010101" pitchFamily="2" charset="-122"/>
              </a:rPr>
              <a:t>的数据进入，以此类推。</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最终在外存上原始的待排序序列分割成了</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多个有序序列</a:t>
            </a:r>
            <a:r>
              <a:rPr lang="zh-CN" altLang="zh-CN" sz="2800" b="0" dirty="0">
                <a:latin typeface="华文楷体" panose="02010600040101010101" pitchFamily="2" charset="-122"/>
                <a:ea typeface="华文楷体" panose="02010600040101010101" pitchFamily="2" charset="-122"/>
              </a:rPr>
              <a:t>，之后</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再设法</a:t>
            </a:r>
            <a:r>
              <a:rPr lang="zh-CN" altLang="zh-CN" sz="2800" b="0" dirty="0">
                <a:latin typeface="华文楷体" panose="02010600040101010101" pitchFamily="2" charset="-122"/>
                <a:ea typeface="华文楷体" panose="02010600040101010101" pitchFamily="2" charset="-122"/>
              </a:rPr>
              <a:t>将数据</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分段</a:t>
            </a:r>
            <a:r>
              <a:rPr lang="zh-CN" altLang="zh-CN" sz="2800" b="0" dirty="0">
                <a:latin typeface="华文楷体" panose="02010600040101010101" pitchFamily="2" charset="-122"/>
                <a:ea typeface="华文楷体" panose="02010600040101010101" pitchFamily="2" charset="-122"/>
              </a:rPr>
              <a:t>调入内存，进行</a:t>
            </a:r>
            <a:r>
              <a:rPr lang="zh-CN" altLang="zh-CN" sz="2800" b="0" u="sng" dirty="0">
                <a:latin typeface="华文楷体" panose="02010600040101010101" pitchFamily="2" charset="-122"/>
                <a:ea typeface="华文楷体" panose="02010600040101010101" pitchFamily="2" charset="-122"/>
              </a:rPr>
              <a:t>有序数据段</a:t>
            </a:r>
            <a:r>
              <a:rPr lang="zh-CN" altLang="zh-CN" sz="2800" b="0" dirty="0">
                <a:latin typeface="华文楷体" panose="02010600040101010101" pitchFamily="2" charset="-122"/>
                <a:ea typeface="华文楷体" panose="02010600040101010101" pitchFamily="2" charset="-122"/>
              </a:rPr>
              <a:t>的</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归并</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外排序</a:t>
            </a:r>
          </a:p>
        </p:txBody>
      </p:sp>
    </p:spTree>
    <p:extLst>
      <p:ext uri="{BB962C8B-B14F-4D97-AF65-F5344CB8AC3E}">
        <p14:creationId xmlns:p14="http://schemas.microsoft.com/office/powerpoint/2010/main" val="25543416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5060598"/>
          </a:xfrm>
        </p:spPr>
        <p:txBody>
          <a:bodyPr>
            <a:normAutofit/>
          </a:bodyPr>
          <a:lstStyle/>
          <a:p>
            <a:pPr marL="0" indent="0">
              <a:buNone/>
            </a:pPr>
            <a:r>
              <a:rPr lang="zh-CN" altLang="en-US" sz="2800" b="0" dirty="0">
                <a:ea typeface="华文楷体" panose="02010600040101010101" pitchFamily="2" charset="-122"/>
                <a:cs typeface="Times New Roman" panose="02020603050405020304" pitchFamily="18" charset="0"/>
              </a:rPr>
              <a:t>假设</a:t>
            </a:r>
            <a:r>
              <a:rPr lang="zh-CN" altLang="zh-CN" sz="2800" b="0" dirty="0">
                <a:ea typeface="华文楷体" panose="02010600040101010101" pitchFamily="2" charset="-122"/>
                <a:cs typeface="Times New Roman" panose="02020603050405020304" pitchFamily="18" charset="0"/>
              </a:rPr>
              <a:t>数据规模为</a:t>
            </a:r>
            <a:r>
              <a:rPr lang="en-US" altLang="zh-CN" sz="2800" b="0" dirty="0">
                <a:ea typeface="华文楷体" panose="02010600040101010101" pitchFamily="2" charset="-122"/>
                <a:cs typeface="Times New Roman" panose="02020603050405020304" pitchFamily="18" charset="0"/>
              </a:rPr>
              <a:t>900M</a:t>
            </a:r>
            <a:r>
              <a:rPr lang="zh-CN" altLang="zh-CN" sz="2800" b="0" dirty="0">
                <a:ea typeface="华文楷体" panose="02010600040101010101" pitchFamily="2" charset="-122"/>
                <a:cs typeface="Times New Roman" panose="02020603050405020304" pitchFamily="18" charset="0"/>
              </a:rPr>
              <a:t>，内存一次只能存储</a:t>
            </a:r>
            <a:r>
              <a:rPr lang="en-US" altLang="zh-CN" sz="2800" b="0" dirty="0">
                <a:ea typeface="华文楷体" panose="02010600040101010101" pitchFamily="2" charset="-122"/>
                <a:cs typeface="Times New Roman" panose="02020603050405020304" pitchFamily="18" charset="0"/>
              </a:rPr>
              <a:t>100M</a:t>
            </a: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首先</a:t>
            </a:r>
            <a:r>
              <a:rPr lang="zh-CN" altLang="zh-CN" sz="2800" b="0" dirty="0">
                <a:ea typeface="华文楷体" panose="02010600040101010101" pitchFamily="2" charset="-122"/>
                <a:cs typeface="Times New Roman" panose="02020603050405020304" pitchFamily="18" charset="0"/>
              </a:rPr>
              <a:t>可以把外存上的数据分为</a:t>
            </a:r>
            <a:r>
              <a:rPr lang="en-US" altLang="zh-CN" sz="2800" b="0" dirty="0">
                <a:ea typeface="华文楷体" panose="02010600040101010101" pitchFamily="2" charset="-122"/>
                <a:cs typeface="Times New Roman" panose="02020603050405020304" pitchFamily="18" charset="0"/>
              </a:rPr>
              <a:t>9</a:t>
            </a:r>
            <a:r>
              <a:rPr lang="zh-CN" altLang="zh-CN" sz="2800" b="0" dirty="0">
                <a:ea typeface="华文楷体" panose="02010600040101010101" pitchFamily="2" charset="-122"/>
                <a:cs typeface="Times New Roman" panose="02020603050405020304" pitchFamily="18" charset="0"/>
              </a:rPr>
              <a:t>段，</a:t>
            </a:r>
            <a:r>
              <a:rPr lang="zh-CN" altLang="en-US" sz="2800" b="0" dirty="0">
                <a:ea typeface="华文楷体" panose="02010600040101010101" pitchFamily="2" charset="-122"/>
                <a:cs typeface="Times New Roman" panose="02020603050405020304" pitchFamily="18" charset="0"/>
              </a:rPr>
              <a:t>每段读入内存排好序（假设都是非递减有序）并再次放入外存后，后面就要进行归并。</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在内存中开辟</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个</a:t>
            </a:r>
            <a:r>
              <a:rPr lang="en-US" altLang="zh-CN" sz="2800" b="0" dirty="0">
                <a:ea typeface="华文楷体" panose="02010600040101010101" pitchFamily="2" charset="-122"/>
                <a:cs typeface="Times New Roman" panose="02020603050405020304" pitchFamily="18" charset="0"/>
              </a:rPr>
              <a:t>10M</a:t>
            </a:r>
            <a:r>
              <a:rPr lang="zh-CN" altLang="zh-CN" sz="2800" b="0" dirty="0">
                <a:ea typeface="华文楷体" panose="02010600040101010101" pitchFamily="2" charset="-122"/>
                <a:cs typeface="Times New Roman" panose="02020603050405020304" pitchFamily="18" charset="0"/>
              </a:rPr>
              <a:t>的缓冲区，其中</a:t>
            </a:r>
            <a:r>
              <a:rPr lang="en-US" altLang="zh-CN" sz="2800" b="0" dirty="0">
                <a:ea typeface="华文楷体" panose="02010600040101010101" pitchFamily="2" charset="-122"/>
                <a:cs typeface="Times New Roman" panose="02020603050405020304" pitchFamily="18" charset="0"/>
              </a:rPr>
              <a:t>9</a:t>
            </a:r>
            <a:r>
              <a:rPr lang="zh-CN" altLang="zh-CN" sz="2800" b="0" dirty="0">
                <a:ea typeface="华文楷体" panose="02010600040101010101" pitchFamily="2" charset="-122"/>
                <a:cs typeface="Times New Roman" panose="02020603050405020304" pitchFamily="18" charset="0"/>
              </a:rPr>
              <a:t>个用于读入</a:t>
            </a:r>
            <a:r>
              <a:rPr lang="en-US" altLang="zh-CN" sz="2800" b="0" dirty="0">
                <a:ea typeface="华文楷体" panose="02010600040101010101" pitchFamily="2" charset="-122"/>
                <a:cs typeface="Times New Roman" panose="02020603050405020304" pitchFamily="18" charset="0"/>
              </a:rPr>
              <a:t>9</a:t>
            </a:r>
            <a:r>
              <a:rPr lang="zh-CN" altLang="zh-CN" sz="2800" b="0" dirty="0">
                <a:ea typeface="华文楷体" panose="02010600040101010101" pitchFamily="2" charset="-122"/>
                <a:cs typeface="Times New Roman" panose="02020603050405020304" pitchFamily="18" charset="0"/>
              </a:rPr>
              <a:t>个归并段的部分数据，作为输入缓冲区，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a:t>
            </a:r>
            <a:r>
              <a:rPr lang="en-US" altLang="zh-CN" sz="2800" b="0" dirty="0">
                <a:ea typeface="华文楷体" panose="02010600040101010101" pitchFamily="2" charset="-122"/>
                <a:cs typeface="Times New Roman" panose="02020603050405020304" pitchFamily="18" charset="0"/>
              </a:rPr>
              <a:t>10M</a:t>
            </a:r>
            <a:r>
              <a:rPr lang="zh-CN" altLang="zh-CN" sz="2800" b="0" dirty="0">
                <a:ea typeface="华文楷体" panose="02010600040101010101" pitchFamily="2" charset="-122"/>
                <a:cs typeface="Times New Roman" panose="02020603050405020304" pitchFamily="18" charset="0"/>
              </a:rPr>
              <a:t>用于存储归并结果，即作为输出缓冲区。</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外排序</a:t>
            </a:r>
          </a:p>
        </p:txBody>
      </p:sp>
      <p:sp>
        <p:nvSpPr>
          <p:cNvPr id="2" name="椭圆 1"/>
          <p:cNvSpPr/>
          <p:nvPr/>
        </p:nvSpPr>
        <p:spPr>
          <a:xfrm>
            <a:off x="11630025" y="6372225"/>
            <a:ext cx="257175" cy="1976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1198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78622" y="1509256"/>
            <a:ext cx="4744107" cy="5060598"/>
          </a:xfrm>
        </p:spPr>
        <p:txBody>
          <a:bodyPr>
            <a:normAutofit fontScale="92500" lnSpcReduction="20000"/>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在归并中，最小的元素必然出现在</a:t>
            </a:r>
            <a:r>
              <a:rPr lang="en-US" altLang="zh-CN" sz="2800" b="0" dirty="0">
                <a:ea typeface="华文楷体" panose="02010600040101010101" pitchFamily="2" charset="-122"/>
                <a:cs typeface="Times New Roman" panose="02020603050405020304" pitchFamily="18" charset="0"/>
              </a:rPr>
              <a:t>9</a:t>
            </a:r>
            <a:r>
              <a:rPr lang="zh-CN" altLang="zh-CN" sz="2800" b="0" dirty="0">
                <a:ea typeface="华文楷体" panose="02010600040101010101" pitchFamily="2" charset="-122"/>
                <a:cs typeface="Times New Roman" panose="02020603050405020304" pitchFamily="18" charset="0"/>
              </a:rPr>
              <a:t>个归并段的第一个元素中，输出该最小元素到输出缓冲区</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以此类推，找到次小元素</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归并过程中，如果输出缓冲区满，可将数据移出内存，清空缓冲区，继续存储后面的归并数据</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最终在外存上形成了一个规模为</a:t>
            </a:r>
            <a:r>
              <a:rPr lang="en-US" altLang="zh-CN" sz="2800" b="0" dirty="0">
                <a:ea typeface="华文楷体" panose="02010600040101010101" pitchFamily="2" charset="-122"/>
                <a:cs typeface="Times New Roman" panose="02020603050405020304" pitchFamily="18" charset="0"/>
              </a:rPr>
              <a:t>900M</a:t>
            </a:r>
            <a:r>
              <a:rPr lang="zh-CN" altLang="zh-CN" sz="2800" b="0" dirty="0">
                <a:ea typeface="华文楷体" panose="02010600040101010101" pitchFamily="2" charset="-122"/>
                <a:cs typeface="Times New Roman" panose="02020603050405020304" pitchFamily="18" charset="0"/>
              </a:rPr>
              <a:t>的非递减有序序列。</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外排序</a:t>
            </a:r>
          </a:p>
        </p:txBody>
      </p:sp>
      <p:sp>
        <p:nvSpPr>
          <p:cNvPr id="2" name="椭圆 1"/>
          <p:cNvSpPr/>
          <p:nvPr/>
        </p:nvSpPr>
        <p:spPr>
          <a:xfrm>
            <a:off x="11630025" y="6372225"/>
            <a:ext cx="257175" cy="1976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a:extLst>
              <a:ext uri="{FF2B5EF4-FFF2-40B4-BE49-F238E27FC236}">
                <a16:creationId xmlns:a16="http://schemas.microsoft.com/office/drawing/2014/main" id="{1A4D866B-838E-4F54-8A61-0337324C7191}"/>
              </a:ext>
            </a:extLst>
          </p:cNvPr>
          <p:cNvGraphicFramePr>
            <a:graphicFrameLocks noGrp="1"/>
          </p:cNvGraphicFramePr>
          <p:nvPr>
            <p:extLst>
              <p:ext uri="{D42A27DB-BD31-4B8C-83A1-F6EECF244321}">
                <p14:modId xmlns:p14="http://schemas.microsoft.com/office/powerpoint/2010/main" val="81661541"/>
              </p:ext>
            </p:extLst>
          </p:nvPr>
        </p:nvGraphicFramePr>
        <p:xfrm>
          <a:off x="5085567" y="1947216"/>
          <a:ext cx="6801630" cy="3708400"/>
        </p:xfrm>
        <a:graphic>
          <a:graphicData uri="http://schemas.openxmlformats.org/drawingml/2006/table">
            <a:tbl>
              <a:tblPr firstRow="1" bandRow="1">
                <a:tableStyleId>{0505E3EF-67EA-436B-97B2-0124C06EBD24}</a:tableStyleId>
              </a:tblPr>
              <a:tblGrid>
                <a:gridCol w="618330">
                  <a:extLst>
                    <a:ext uri="{9D8B030D-6E8A-4147-A177-3AD203B41FA5}">
                      <a16:colId xmlns:a16="http://schemas.microsoft.com/office/drawing/2014/main" val="3849426832"/>
                    </a:ext>
                  </a:extLst>
                </a:gridCol>
                <a:gridCol w="618330">
                  <a:extLst>
                    <a:ext uri="{9D8B030D-6E8A-4147-A177-3AD203B41FA5}">
                      <a16:colId xmlns:a16="http://schemas.microsoft.com/office/drawing/2014/main" val="1781370243"/>
                    </a:ext>
                  </a:extLst>
                </a:gridCol>
                <a:gridCol w="618330">
                  <a:extLst>
                    <a:ext uri="{9D8B030D-6E8A-4147-A177-3AD203B41FA5}">
                      <a16:colId xmlns:a16="http://schemas.microsoft.com/office/drawing/2014/main" val="2971991431"/>
                    </a:ext>
                  </a:extLst>
                </a:gridCol>
                <a:gridCol w="618330">
                  <a:extLst>
                    <a:ext uri="{9D8B030D-6E8A-4147-A177-3AD203B41FA5}">
                      <a16:colId xmlns:a16="http://schemas.microsoft.com/office/drawing/2014/main" val="2532850002"/>
                    </a:ext>
                  </a:extLst>
                </a:gridCol>
                <a:gridCol w="618330">
                  <a:extLst>
                    <a:ext uri="{9D8B030D-6E8A-4147-A177-3AD203B41FA5}">
                      <a16:colId xmlns:a16="http://schemas.microsoft.com/office/drawing/2014/main" val="3757242407"/>
                    </a:ext>
                  </a:extLst>
                </a:gridCol>
                <a:gridCol w="618330">
                  <a:extLst>
                    <a:ext uri="{9D8B030D-6E8A-4147-A177-3AD203B41FA5}">
                      <a16:colId xmlns:a16="http://schemas.microsoft.com/office/drawing/2014/main" val="2906026072"/>
                    </a:ext>
                  </a:extLst>
                </a:gridCol>
                <a:gridCol w="618330">
                  <a:extLst>
                    <a:ext uri="{9D8B030D-6E8A-4147-A177-3AD203B41FA5}">
                      <a16:colId xmlns:a16="http://schemas.microsoft.com/office/drawing/2014/main" val="3720549753"/>
                    </a:ext>
                  </a:extLst>
                </a:gridCol>
                <a:gridCol w="618330">
                  <a:extLst>
                    <a:ext uri="{9D8B030D-6E8A-4147-A177-3AD203B41FA5}">
                      <a16:colId xmlns:a16="http://schemas.microsoft.com/office/drawing/2014/main" val="1608862670"/>
                    </a:ext>
                  </a:extLst>
                </a:gridCol>
                <a:gridCol w="618330">
                  <a:extLst>
                    <a:ext uri="{9D8B030D-6E8A-4147-A177-3AD203B41FA5}">
                      <a16:colId xmlns:a16="http://schemas.microsoft.com/office/drawing/2014/main" val="1332045669"/>
                    </a:ext>
                  </a:extLst>
                </a:gridCol>
                <a:gridCol w="618330">
                  <a:extLst>
                    <a:ext uri="{9D8B030D-6E8A-4147-A177-3AD203B41FA5}">
                      <a16:colId xmlns:a16="http://schemas.microsoft.com/office/drawing/2014/main" val="3314601977"/>
                    </a:ext>
                  </a:extLst>
                </a:gridCol>
                <a:gridCol w="618330">
                  <a:extLst>
                    <a:ext uri="{9D8B030D-6E8A-4147-A177-3AD203B41FA5}">
                      <a16:colId xmlns:a16="http://schemas.microsoft.com/office/drawing/2014/main" val="2817334283"/>
                    </a:ext>
                  </a:extLst>
                </a:gridCol>
              </a:tblGrid>
              <a:tr h="370840">
                <a:tc>
                  <a:txBody>
                    <a:bodyPr/>
                    <a:lstStyle/>
                    <a:p>
                      <a:r>
                        <a:rPr lang="en-US" altLang="zh-CN" b="0" dirty="0">
                          <a:highlight>
                            <a:srgbClr val="FFFF00"/>
                          </a:highlight>
                        </a:rPr>
                        <a:t>1</a:t>
                      </a:r>
                      <a:endParaRPr lang="zh-CN" altLang="en-US" b="0" dirty="0">
                        <a:highlight>
                          <a:srgbClr val="FFFF00"/>
                        </a:highlight>
                      </a:endParaRPr>
                    </a:p>
                  </a:txBody>
                  <a:tcPr>
                    <a:solidFill>
                      <a:schemeClr val="accent5">
                        <a:lumMod val="60000"/>
                        <a:lumOff val="40000"/>
                      </a:schemeClr>
                    </a:solidFill>
                  </a:tcPr>
                </a:tc>
                <a:tc>
                  <a:txBody>
                    <a:bodyPr/>
                    <a:lstStyle/>
                    <a:p>
                      <a:r>
                        <a:rPr lang="en-US" altLang="zh-CN" b="0" dirty="0"/>
                        <a:t>2</a:t>
                      </a:r>
                      <a:endParaRPr lang="zh-CN" altLang="en-US" b="0" dirty="0"/>
                    </a:p>
                  </a:txBody>
                  <a:tcPr/>
                </a:tc>
                <a:tc>
                  <a:txBody>
                    <a:bodyPr/>
                    <a:lstStyle/>
                    <a:p>
                      <a:r>
                        <a:rPr lang="en-US" altLang="zh-CN" b="0" dirty="0"/>
                        <a:t>5</a:t>
                      </a:r>
                      <a:endParaRPr lang="zh-CN" altLang="en-US" b="0" dirty="0"/>
                    </a:p>
                  </a:txBody>
                  <a:tcPr/>
                </a:tc>
                <a:tc>
                  <a:txBody>
                    <a:bodyPr/>
                    <a:lstStyle/>
                    <a:p>
                      <a:r>
                        <a:rPr lang="en-US" altLang="zh-CN" b="0" dirty="0"/>
                        <a:t>7</a:t>
                      </a:r>
                      <a:endParaRPr lang="zh-CN" altLang="en-US" b="0" dirty="0"/>
                    </a:p>
                  </a:txBody>
                  <a:tcPr/>
                </a:tc>
                <a:tc>
                  <a:txBody>
                    <a:bodyPr/>
                    <a:lstStyle/>
                    <a:p>
                      <a:r>
                        <a:rPr lang="en-US" altLang="zh-CN" b="0" dirty="0"/>
                        <a:t>9</a:t>
                      </a:r>
                      <a:endParaRPr lang="zh-CN" altLang="en-US" b="0" dirty="0"/>
                    </a:p>
                  </a:txBody>
                  <a:tcPr/>
                </a:tc>
                <a:tc>
                  <a:txBody>
                    <a:bodyPr/>
                    <a:lstStyle/>
                    <a:p>
                      <a:r>
                        <a:rPr lang="en-US" altLang="zh-CN" b="0" dirty="0"/>
                        <a:t>15</a:t>
                      </a:r>
                      <a:endParaRPr lang="zh-CN" altLang="en-US" b="0" dirty="0"/>
                    </a:p>
                  </a:txBody>
                  <a:tcPr/>
                </a:tc>
                <a:tc>
                  <a:txBody>
                    <a:bodyPr/>
                    <a:lstStyle/>
                    <a:p>
                      <a:r>
                        <a:rPr lang="en-US" altLang="zh-CN" b="0" dirty="0"/>
                        <a:t>23</a:t>
                      </a:r>
                      <a:endParaRPr lang="zh-CN" altLang="en-US" b="0" dirty="0"/>
                    </a:p>
                  </a:txBody>
                  <a:tcPr/>
                </a:tc>
                <a:tc>
                  <a:txBody>
                    <a:bodyPr/>
                    <a:lstStyle/>
                    <a:p>
                      <a:r>
                        <a:rPr lang="en-US" altLang="zh-CN" b="0" dirty="0"/>
                        <a:t>40</a:t>
                      </a:r>
                      <a:endParaRPr lang="zh-CN" altLang="en-US" b="0" dirty="0"/>
                    </a:p>
                  </a:txBody>
                  <a:tcPr/>
                </a:tc>
                <a:tc>
                  <a:txBody>
                    <a:bodyPr/>
                    <a:lstStyle/>
                    <a:p>
                      <a:r>
                        <a:rPr lang="en-US" altLang="zh-CN" b="0" dirty="0"/>
                        <a:t>45</a:t>
                      </a:r>
                      <a:endParaRPr lang="zh-CN" altLang="en-US" b="0" dirty="0"/>
                    </a:p>
                  </a:txBody>
                  <a:tcPr/>
                </a:tc>
                <a:tc>
                  <a:txBody>
                    <a:bodyPr/>
                    <a:lstStyle/>
                    <a:p>
                      <a:r>
                        <a:rPr lang="en-US" altLang="zh-CN" b="0" dirty="0"/>
                        <a:t>60</a:t>
                      </a:r>
                      <a:endParaRPr lang="zh-CN" altLang="en-US" b="0" dirty="0"/>
                    </a:p>
                  </a:txBody>
                  <a:tcPr/>
                </a:tc>
                <a:tc>
                  <a:txBody>
                    <a:bodyPr/>
                    <a:lstStyle/>
                    <a:p>
                      <a:r>
                        <a:rPr lang="en-US" altLang="zh-CN" b="0" dirty="0"/>
                        <a:t>70</a:t>
                      </a:r>
                      <a:endParaRPr lang="zh-CN" altLang="en-US" b="0" dirty="0"/>
                    </a:p>
                  </a:txBody>
                  <a:tcPr/>
                </a:tc>
                <a:extLst>
                  <a:ext uri="{0D108BD9-81ED-4DB2-BD59-A6C34878D82A}">
                    <a16:rowId xmlns:a16="http://schemas.microsoft.com/office/drawing/2014/main" val="3868422885"/>
                  </a:ext>
                </a:extLst>
              </a:tr>
              <a:tr h="370840">
                <a:tc>
                  <a:txBody>
                    <a:bodyPr/>
                    <a:lstStyle/>
                    <a:p>
                      <a:r>
                        <a:rPr lang="en-US" altLang="zh-CN" dirty="0">
                          <a:highlight>
                            <a:srgbClr val="FFFF00"/>
                          </a:highlight>
                        </a:rPr>
                        <a:t>2</a:t>
                      </a:r>
                      <a:endParaRPr lang="zh-CN" altLang="en-US" dirty="0">
                        <a:highlight>
                          <a:srgbClr val="FFFF00"/>
                        </a:highlight>
                      </a:endParaRPr>
                    </a:p>
                  </a:txBody>
                  <a:tcPr>
                    <a:solidFill>
                      <a:schemeClr val="accent5">
                        <a:lumMod val="60000"/>
                        <a:lumOff val="40000"/>
                      </a:schemeClr>
                    </a:solidFill>
                  </a:tcPr>
                </a:tc>
                <a:tc>
                  <a:txBody>
                    <a:bodyPr/>
                    <a:lstStyle/>
                    <a:p>
                      <a:r>
                        <a:rPr lang="en-US" altLang="zh-CN" dirty="0"/>
                        <a:t>7</a:t>
                      </a:r>
                      <a:endParaRPr lang="zh-CN" altLang="en-US" dirty="0"/>
                    </a:p>
                  </a:txBody>
                  <a:tcPr/>
                </a:tc>
                <a:tc>
                  <a:txBody>
                    <a:bodyPr/>
                    <a:lstStyle/>
                    <a:p>
                      <a:r>
                        <a:rPr lang="en-US" altLang="zh-CN" dirty="0"/>
                        <a:t>9</a:t>
                      </a:r>
                      <a:endParaRPr lang="zh-CN" altLang="en-US" dirty="0"/>
                    </a:p>
                  </a:txBody>
                  <a:tcPr/>
                </a:tc>
                <a:tc>
                  <a:txBody>
                    <a:bodyPr/>
                    <a:lstStyle/>
                    <a:p>
                      <a:r>
                        <a:rPr lang="en-US" altLang="zh-CN" dirty="0"/>
                        <a:t>13</a:t>
                      </a:r>
                      <a:endParaRPr lang="zh-CN" altLang="en-US" dirty="0"/>
                    </a:p>
                  </a:txBody>
                  <a:tcPr/>
                </a:tc>
                <a:tc>
                  <a:txBody>
                    <a:bodyPr/>
                    <a:lstStyle/>
                    <a:p>
                      <a:r>
                        <a:rPr lang="en-US" altLang="zh-CN" dirty="0"/>
                        <a:t>15</a:t>
                      </a:r>
                      <a:endParaRPr lang="zh-CN" altLang="en-US" dirty="0"/>
                    </a:p>
                  </a:txBody>
                  <a:tcPr/>
                </a:tc>
                <a:tc>
                  <a:txBody>
                    <a:bodyPr/>
                    <a:lstStyle/>
                    <a:p>
                      <a:r>
                        <a:rPr lang="en-US" altLang="zh-CN" dirty="0"/>
                        <a:t>17</a:t>
                      </a:r>
                      <a:endParaRPr lang="zh-CN" altLang="en-US" dirty="0"/>
                    </a:p>
                  </a:txBody>
                  <a:tcPr/>
                </a:tc>
                <a:tc>
                  <a:txBody>
                    <a:bodyPr/>
                    <a:lstStyle/>
                    <a:p>
                      <a:r>
                        <a:rPr lang="en-US" altLang="zh-CN" dirty="0"/>
                        <a:t>34</a:t>
                      </a:r>
                      <a:endParaRPr lang="zh-CN" altLang="en-US" dirty="0"/>
                    </a:p>
                  </a:txBody>
                  <a:tcPr/>
                </a:tc>
                <a:tc>
                  <a:txBody>
                    <a:bodyPr/>
                    <a:lstStyle/>
                    <a:p>
                      <a:r>
                        <a:rPr lang="en-US" altLang="zh-CN" dirty="0"/>
                        <a:t>43</a:t>
                      </a:r>
                      <a:endParaRPr lang="zh-CN" altLang="en-US" dirty="0"/>
                    </a:p>
                  </a:txBody>
                  <a:tcPr/>
                </a:tc>
                <a:tc>
                  <a:txBody>
                    <a:bodyPr/>
                    <a:lstStyle/>
                    <a:p>
                      <a:r>
                        <a:rPr lang="en-US" altLang="zh-CN" dirty="0"/>
                        <a:t>55</a:t>
                      </a:r>
                      <a:endParaRPr lang="zh-CN" altLang="en-US" dirty="0"/>
                    </a:p>
                  </a:txBody>
                  <a:tcPr/>
                </a:tc>
                <a:tc>
                  <a:txBody>
                    <a:bodyPr/>
                    <a:lstStyle/>
                    <a:p>
                      <a:r>
                        <a:rPr lang="en-US" altLang="zh-CN" dirty="0"/>
                        <a:t>56</a:t>
                      </a:r>
                      <a:endParaRPr lang="zh-CN" altLang="en-US" dirty="0"/>
                    </a:p>
                  </a:txBody>
                  <a:tcPr/>
                </a:tc>
                <a:tc>
                  <a:txBody>
                    <a:bodyPr/>
                    <a:lstStyle/>
                    <a:p>
                      <a:r>
                        <a:rPr lang="en-US" altLang="zh-CN" dirty="0"/>
                        <a:t>80</a:t>
                      </a:r>
                      <a:endParaRPr lang="zh-CN" altLang="en-US" dirty="0"/>
                    </a:p>
                  </a:txBody>
                  <a:tcPr/>
                </a:tc>
                <a:extLst>
                  <a:ext uri="{0D108BD9-81ED-4DB2-BD59-A6C34878D82A}">
                    <a16:rowId xmlns:a16="http://schemas.microsoft.com/office/drawing/2014/main" val="3918511548"/>
                  </a:ext>
                </a:extLst>
              </a:tr>
              <a:tr h="370840">
                <a:tc>
                  <a:txBody>
                    <a:bodyPr/>
                    <a:lstStyle/>
                    <a:p>
                      <a:r>
                        <a:rPr lang="en-US" altLang="zh-CN" dirty="0">
                          <a:highlight>
                            <a:srgbClr val="FFFF00"/>
                          </a:highlight>
                        </a:rPr>
                        <a:t>3</a:t>
                      </a:r>
                      <a:endParaRPr lang="zh-CN" altLang="en-US" dirty="0">
                        <a:highlight>
                          <a:srgbClr val="FFFF00"/>
                        </a:highlight>
                      </a:endParaRPr>
                    </a:p>
                  </a:txBody>
                  <a:tcPr>
                    <a:solidFill>
                      <a:schemeClr val="accent5">
                        <a:lumMod val="60000"/>
                        <a:lumOff val="40000"/>
                      </a:schemeClr>
                    </a:solidFill>
                  </a:tcPr>
                </a:tc>
                <a:tc>
                  <a:txBody>
                    <a:bodyPr/>
                    <a:lstStyle/>
                    <a:p>
                      <a:r>
                        <a:rPr lang="en-US" altLang="zh-CN" dirty="0"/>
                        <a:t>10</a:t>
                      </a:r>
                      <a:endParaRPr lang="zh-CN" altLang="en-US" dirty="0"/>
                    </a:p>
                  </a:txBody>
                  <a:tcPr/>
                </a:tc>
                <a:tc>
                  <a:txBody>
                    <a:bodyPr/>
                    <a:lstStyle/>
                    <a:p>
                      <a:r>
                        <a:rPr lang="en-US" altLang="zh-CN" dirty="0"/>
                        <a:t>12</a:t>
                      </a:r>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489637610"/>
                  </a:ext>
                </a:extLst>
              </a:tr>
              <a:tr h="370840">
                <a:tc>
                  <a:txBody>
                    <a:bodyPr/>
                    <a:lstStyle/>
                    <a:p>
                      <a:r>
                        <a:rPr lang="en-US" altLang="zh-CN" dirty="0">
                          <a:highlight>
                            <a:srgbClr val="FFFF00"/>
                          </a:highlight>
                        </a:rPr>
                        <a:t>4</a:t>
                      </a:r>
                      <a:endParaRPr lang="zh-CN" altLang="en-US" dirty="0">
                        <a:highlight>
                          <a:srgbClr val="FFFF00"/>
                        </a:highlight>
                      </a:endParaRPr>
                    </a:p>
                  </a:txBody>
                  <a:tcPr>
                    <a:solidFill>
                      <a:schemeClr val="accent5">
                        <a:lumMod val="60000"/>
                        <a:lumOff val="40000"/>
                      </a:schemeClr>
                    </a:solidFill>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379749147"/>
                  </a:ext>
                </a:extLst>
              </a:tr>
              <a:tr h="370840">
                <a:tc>
                  <a:txBody>
                    <a:bodyPr/>
                    <a:lstStyle/>
                    <a:p>
                      <a:r>
                        <a:rPr lang="en-US" altLang="zh-CN" dirty="0">
                          <a:highlight>
                            <a:srgbClr val="FFFF00"/>
                          </a:highlight>
                        </a:rPr>
                        <a:t>5</a:t>
                      </a:r>
                      <a:endParaRPr lang="zh-CN" altLang="en-US" dirty="0">
                        <a:highlight>
                          <a:srgbClr val="FFFF00"/>
                        </a:highlight>
                      </a:endParaRPr>
                    </a:p>
                  </a:txBody>
                  <a:tcPr>
                    <a:solidFill>
                      <a:schemeClr val="accent5">
                        <a:lumMod val="60000"/>
                        <a:lumOff val="40000"/>
                      </a:schemeClr>
                    </a:solidFill>
                  </a:tcPr>
                </a:tc>
                <a:tc>
                  <a:txBody>
                    <a:bodyPr/>
                    <a:lstStyle/>
                    <a:p>
                      <a:r>
                        <a:rPr lang="en-US" altLang="zh-CN" dirty="0"/>
                        <a:t>14</a:t>
                      </a:r>
                      <a:endParaRPr lang="zh-CN" altLang="en-US" dirty="0"/>
                    </a:p>
                  </a:txBody>
                  <a:tcPr/>
                </a:tc>
                <a:tc>
                  <a:txBody>
                    <a:bodyPr/>
                    <a:lstStyle/>
                    <a:p>
                      <a:r>
                        <a:rPr lang="en-US" altLang="zh-CN" dirty="0"/>
                        <a:t>17</a:t>
                      </a:r>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3752737747"/>
                  </a:ext>
                </a:extLst>
              </a:tr>
              <a:tr h="370840">
                <a:tc>
                  <a:txBody>
                    <a:bodyPr/>
                    <a:lstStyle/>
                    <a:p>
                      <a:r>
                        <a:rPr lang="en-US" altLang="zh-CN" dirty="0">
                          <a:highlight>
                            <a:srgbClr val="FFFF00"/>
                          </a:highlight>
                        </a:rPr>
                        <a:t>6</a:t>
                      </a:r>
                      <a:endParaRPr lang="zh-CN" altLang="en-US" dirty="0">
                        <a:highlight>
                          <a:srgbClr val="FFFF00"/>
                        </a:highlight>
                      </a:endParaRPr>
                    </a:p>
                  </a:txBody>
                  <a:tcPr>
                    <a:solidFill>
                      <a:schemeClr val="accent5">
                        <a:lumMod val="60000"/>
                        <a:lumOff val="40000"/>
                      </a:schemeClr>
                    </a:solidFill>
                  </a:tcPr>
                </a:tc>
                <a:tc>
                  <a:txBody>
                    <a:bodyPr/>
                    <a:lstStyle/>
                    <a:p>
                      <a:r>
                        <a:rPr lang="en-US" altLang="zh-CN" dirty="0">
                          <a:solidFill>
                            <a:schemeClr val="tx1"/>
                          </a:solidFill>
                        </a:rPr>
                        <a:t>1</a:t>
                      </a:r>
                      <a:endParaRPr lang="zh-CN" altLang="en-US" dirty="0">
                        <a:solidFill>
                          <a:schemeClr val="tx1"/>
                        </a:solidFill>
                      </a:endParaRPr>
                    </a:p>
                  </a:txBody>
                  <a:tcPr/>
                </a:tc>
                <a:tc>
                  <a:txBody>
                    <a:bodyPr/>
                    <a:lstStyle/>
                    <a:p>
                      <a:r>
                        <a:rPr lang="en-US" altLang="zh-CN" dirty="0"/>
                        <a:t>6</a:t>
                      </a:r>
                      <a:endParaRPr lang="zh-CN" altLang="en-US" dirty="0"/>
                    </a:p>
                  </a:txBody>
                  <a:tcPr/>
                </a:tc>
                <a:tc>
                  <a:txBody>
                    <a:bodyPr/>
                    <a:lstStyle/>
                    <a:p>
                      <a:r>
                        <a:rPr lang="en-US" altLang="zh-CN" dirty="0"/>
                        <a:t>…</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990439338"/>
                  </a:ext>
                </a:extLst>
              </a:tr>
              <a:tr h="370840">
                <a:tc>
                  <a:txBody>
                    <a:bodyPr/>
                    <a:lstStyle/>
                    <a:p>
                      <a:r>
                        <a:rPr lang="en-US" altLang="zh-CN" dirty="0">
                          <a:highlight>
                            <a:srgbClr val="FFFF00"/>
                          </a:highlight>
                        </a:rPr>
                        <a:t>7</a:t>
                      </a:r>
                      <a:endParaRPr lang="zh-CN" altLang="en-US" dirty="0">
                        <a:highlight>
                          <a:srgbClr val="FFFF00"/>
                        </a:highlight>
                      </a:endParaRPr>
                    </a:p>
                  </a:txBody>
                  <a:tcPr>
                    <a:solidFill>
                      <a:schemeClr val="accent5">
                        <a:lumMod val="60000"/>
                        <a:lumOff val="40000"/>
                      </a:schemeClr>
                    </a:solidFill>
                  </a:tcPr>
                </a:tc>
                <a:tc>
                  <a:txBody>
                    <a:bodyPr/>
                    <a:lstStyle/>
                    <a:p>
                      <a:r>
                        <a:rPr lang="en-US" altLang="zh-CN" dirty="0"/>
                        <a:t>9</a:t>
                      </a:r>
                      <a:endParaRPr lang="zh-CN" altLang="en-US" dirty="0"/>
                    </a:p>
                  </a:txBody>
                  <a:tcPr/>
                </a:tc>
                <a:tc>
                  <a:txBody>
                    <a:bodyPr/>
                    <a:lstStyle/>
                    <a:p>
                      <a:r>
                        <a:rPr lang="en-US" altLang="zh-CN" dirty="0"/>
                        <a:t>16</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486946596"/>
                  </a:ext>
                </a:extLst>
              </a:tr>
              <a:tr h="370840">
                <a:tc>
                  <a:txBody>
                    <a:bodyPr/>
                    <a:lstStyle/>
                    <a:p>
                      <a:r>
                        <a:rPr lang="en-US" altLang="zh-CN" dirty="0">
                          <a:highlight>
                            <a:srgbClr val="FFFF00"/>
                          </a:highlight>
                        </a:rPr>
                        <a:t>8</a:t>
                      </a:r>
                      <a:endParaRPr lang="zh-CN" altLang="en-US" dirty="0">
                        <a:highlight>
                          <a:srgbClr val="FFFF00"/>
                        </a:highlight>
                      </a:endParaRPr>
                    </a:p>
                  </a:txBody>
                  <a:tcPr>
                    <a:solidFill>
                      <a:schemeClr val="accent5">
                        <a:lumMod val="60000"/>
                        <a:lumOff val="40000"/>
                      </a:schemeClr>
                    </a:solidFill>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144814344"/>
                  </a:ext>
                </a:extLst>
              </a:tr>
              <a:tr h="370840">
                <a:tc>
                  <a:txBody>
                    <a:bodyPr/>
                    <a:lstStyle/>
                    <a:p>
                      <a:r>
                        <a:rPr lang="en-US" altLang="zh-CN" dirty="0">
                          <a:highlight>
                            <a:srgbClr val="FFFF00"/>
                          </a:highlight>
                        </a:rPr>
                        <a:t>9</a:t>
                      </a:r>
                      <a:endParaRPr lang="zh-CN" altLang="en-US" dirty="0">
                        <a:highlight>
                          <a:srgbClr val="FFFF00"/>
                        </a:highlight>
                      </a:endParaRPr>
                    </a:p>
                  </a:txBody>
                  <a:tcPr>
                    <a:solidFill>
                      <a:schemeClr val="accent5">
                        <a:lumMod val="60000"/>
                        <a:lumOff val="40000"/>
                      </a:schemeClr>
                    </a:solidFill>
                  </a:tcPr>
                </a:tc>
                <a:tc>
                  <a:txBody>
                    <a:bodyPr/>
                    <a:lstStyle/>
                    <a:p>
                      <a:r>
                        <a:rPr lang="en-US" altLang="zh-CN" dirty="0"/>
                        <a:t>11</a:t>
                      </a:r>
                      <a:endParaRPr lang="zh-CN" altLang="en-US" dirty="0"/>
                    </a:p>
                  </a:txBody>
                  <a:tcPr/>
                </a:tc>
                <a:tc>
                  <a:txBody>
                    <a:bodyPr/>
                    <a:lstStyle/>
                    <a:p>
                      <a:r>
                        <a:rPr lang="en-US" altLang="zh-CN" dirty="0"/>
                        <a:t>13</a:t>
                      </a:r>
                      <a:endParaRPr lang="zh-CN" altLang="en-US" dirty="0"/>
                    </a:p>
                  </a:txBody>
                  <a:tcPr/>
                </a:tc>
                <a:tc>
                  <a:txBody>
                    <a:bodyPr/>
                    <a:lstStyle/>
                    <a:p>
                      <a:r>
                        <a:rPr lang="en-US" altLang="zh-CN" dirty="0"/>
                        <a:t>…</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377796568"/>
                  </a:ext>
                </a:extLst>
              </a:tr>
              <a:tr h="370840">
                <a:tc>
                  <a:txBody>
                    <a:bodyPr/>
                    <a:lstStyle/>
                    <a:p>
                      <a:r>
                        <a:rPr lang="en-US" altLang="zh-CN" dirty="0">
                          <a:solidFill>
                            <a:schemeClr val="tx1"/>
                          </a:solidFill>
                          <a:highlight>
                            <a:srgbClr val="FFFF00"/>
                          </a:highlight>
                        </a:rPr>
                        <a:t>10</a:t>
                      </a:r>
                      <a:endParaRPr lang="zh-CN" altLang="en-US" dirty="0">
                        <a:solidFill>
                          <a:schemeClr val="tx1"/>
                        </a:solidFill>
                        <a:highlight>
                          <a:srgbClr val="FFFF00"/>
                        </a:highlight>
                      </a:endParaRPr>
                    </a:p>
                  </a:txBody>
                  <a:tcPr>
                    <a:solidFill>
                      <a:srgbClr val="00B0F0"/>
                    </a:solidFill>
                  </a:tcPr>
                </a:tc>
                <a:tc>
                  <a:txBody>
                    <a:bodyPr/>
                    <a:lstStyle/>
                    <a:p>
                      <a:r>
                        <a:rPr lang="en-US" altLang="zh-CN" dirty="0">
                          <a:solidFill>
                            <a:srgbClr val="FF0000"/>
                          </a:solidFill>
                        </a:rPr>
                        <a:t>1</a:t>
                      </a:r>
                      <a:endParaRPr lang="zh-CN" altLang="en-US" dirty="0">
                        <a:solidFill>
                          <a:srgbClr val="FF0000"/>
                        </a:solidFill>
                      </a:endParaRPr>
                    </a:p>
                  </a:txBody>
                  <a:tcPr>
                    <a:solidFill>
                      <a:srgbClr val="00B0F0"/>
                    </a:solidFill>
                  </a:tcPr>
                </a:tc>
                <a:tc>
                  <a:txBody>
                    <a:bodyPr/>
                    <a:lstStyle/>
                    <a:p>
                      <a:r>
                        <a:rPr lang="en-US" altLang="zh-CN" dirty="0">
                          <a:solidFill>
                            <a:srgbClr val="FF0000"/>
                          </a:solidFill>
                        </a:rPr>
                        <a:t>2</a:t>
                      </a:r>
                      <a:endParaRPr lang="zh-CN" altLang="en-US" dirty="0">
                        <a:solidFill>
                          <a:srgbClr val="FF0000"/>
                        </a:solidFill>
                      </a:endParaRPr>
                    </a:p>
                  </a:txBody>
                  <a:tcPr>
                    <a:solidFill>
                      <a:srgbClr val="00B0F0"/>
                    </a:solidFill>
                  </a:tcPr>
                </a:tc>
                <a:tc>
                  <a:txBody>
                    <a:bodyPr/>
                    <a:lstStyle/>
                    <a:p>
                      <a:r>
                        <a:rPr lang="en-US" altLang="zh-CN" dirty="0"/>
                        <a:t>…</a:t>
                      </a:r>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extLst>
                  <a:ext uri="{0D108BD9-81ED-4DB2-BD59-A6C34878D82A}">
                    <a16:rowId xmlns:a16="http://schemas.microsoft.com/office/drawing/2014/main" val="617243234"/>
                  </a:ext>
                </a:extLst>
              </a:tr>
            </a:tbl>
          </a:graphicData>
        </a:graphic>
      </p:graphicFrame>
    </p:spTree>
    <p:extLst>
      <p:ext uri="{BB962C8B-B14F-4D97-AF65-F5344CB8AC3E}">
        <p14:creationId xmlns:p14="http://schemas.microsoft.com/office/powerpoint/2010/main" val="32541408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87700" y="20209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外排序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k</a:t>
            </a:r>
            <a:r>
              <a:rPr lang="zh-CN" altLang="en-US" sz="2800" dirty="0">
                <a:solidFill>
                  <a:srgbClr val="FF0000"/>
                </a:solidFill>
                <a:latin typeface="华文楷体" pitchFamily="2" charset="-122"/>
                <a:ea typeface="华文楷体" pitchFamily="2" charset="-122"/>
              </a:rPr>
              <a:t>路归并</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多阶段归并</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置换选择</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最佳归并树*</a:t>
            </a:r>
            <a:endParaRPr lang="en-US" altLang="zh-CN" sz="2800" dirty="0">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外排序：</a:t>
            </a:r>
          </a:p>
        </p:txBody>
      </p:sp>
    </p:spTree>
    <p:extLst>
      <p:ext uri="{BB962C8B-B14F-4D97-AF65-F5344CB8AC3E}">
        <p14:creationId xmlns:p14="http://schemas.microsoft.com/office/powerpoint/2010/main" val="27204442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2069967"/>
          </a:xfrm>
        </p:spPr>
        <p:txBody>
          <a:bodyPr>
            <a:normAutofit lnSpcReduction="10000"/>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最简单的归并</a:t>
            </a:r>
            <a:r>
              <a:rPr lang="zh-CN" altLang="en-US" sz="2800" b="0" dirty="0">
                <a:ea typeface="华文楷体" panose="02010600040101010101" pitchFamily="2" charset="-122"/>
                <a:cs typeface="Times New Roman" panose="02020603050405020304" pitchFamily="18" charset="0"/>
              </a:rPr>
              <a:t>是</a:t>
            </a:r>
            <a:r>
              <a:rPr lang="zh-CN" altLang="zh-CN" sz="2800" b="0" dirty="0">
                <a:ea typeface="华文楷体" panose="02010600040101010101" pitchFamily="2" charset="-122"/>
                <a:cs typeface="Times New Roman" panose="02020603050405020304" pitchFamily="18" charset="0"/>
              </a:rPr>
              <a:t>二路归并，二路归并是将两个有序序列归并为一个有序序列。在外排序中，二路归并需要</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条磁带</a:t>
            </a:r>
            <a:r>
              <a:rPr lang="zh-CN" altLang="en-US" sz="2800" b="0" dirty="0">
                <a:ea typeface="华文楷体" panose="02010600040101010101" pitchFamily="2" charset="-122"/>
                <a:cs typeface="Times New Roman" panose="02020603050405020304" pitchFamily="18" charset="0"/>
              </a:rPr>
              <a:t>。最初无序序列在一条磁带上，如</a:t>
            </a:r>
            <a:r>
              <a:rPr lang="en-US" altLang="zh-CN" sz="2800" b="0" dirty="0">
                <a:ea typeface="华文楷体" panose="02010600040101010101" pitchFamily="2" charset="-122"/>
                <a:cs typeface="Times New Roman" panose="02020603050405020304" pitchFamily="18" charset="0"/>
              </a:rPr>
              <a:t>A1</a:t>
            </a:r>
            <a:r>
              <a:rPr lang="zh-CN" altLang="en-US" sz="2800" b="0" dirty="0">
                <a:ea typeface="华文楷体" panose="02010600040101010101" pitchFamily="2" charset="-122"/>
                <a:cs typeface="Times New Roman" panose="02020603050405020304" pitchFamily="18" charset="0"/>
              </a:rPr>
              <a:t>，分段入内存排序后放到</a:t>
            </a:r>
            <a:r>
              <a:rPr lang="en-US" altLang="zh-CN" sz="2800" b="0" dirty="0">
                <a:ea typeface="华文楷体" panose="02010600040101010101" pitchFamily="2" charset="-122"/>
                <a:cs typeface="Times New Roman" panose="02020603050405020304" pitchFamily="18" charset="0"/>
              </a:rPr>
              <a:t>B1</a:t>
            </a:r>
            <a:r>
              <a:rPr lang="zh-CN" altLang="en-US"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B2</a:t>
            </a:r>
            <a:r>
              <a:rPr lang="zh-CN" altLang="en-US" sz="2800" b="0" dirty="0">
                <a:ea typeface="华文楷体" panose="02010600040101010101" pitchFamily="2" charset="-122"/>
                <a:cs typeface="Times New Roman" panose="02020603050405020304" pitchFamily="18" charset="0"/>
              </a:rPr>
              <a:t>两条磁带上，后面逐次进行二路归并。</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K</a:t>
            </a:r>
            <a:r>
              <a:rPr lang="zh-CN" altLang="zh-CN" dirty="0">
                <a:latin typeface="华文楷体" panose="02010600040101010101" pitchFamily="2" charset="-122"/>
                <a:ea typeface="华文楷体" panose="02010600040101010101" pitchFamily="2" charset="-122"/>
              </a:rPr>
              <a:t>路归并</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780133" y="3911307"/>
            <a:ext cx="8668393" cy="2567871"/>
          </a:xfrm>
          <a:prstGeom prst="rect">
            <a:avLst/>
          </a:prstGeom>
          <a:noFill/>
          <a:ln>
            <a:noFill/>
          </a:ln>
        </p:spPr>
      </p:pic>
    </p:spTree>
    <p:extLst>
      <p:ext uri="{BB962C8B-B14F-4D97-AF65-F5344CB8AC3E}">
        <p14:creationId xmlns:p14="http://schemas.microsoft.com/office/powerpoint/2010/main" val="10871278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K</a:t>
            </a:r>
            <a:r>
              <a:rPr lang="zh-CN" altLang="zh-CN" dirty="0">
                <a:latin typeface="华文楷体" panose="02010600040101010101" pitchFamily="2" charset="-122"/>
                <a:ea typeface="华文楷体" panose="02010600040101010101" pitchFamily="2" charset="-122"/>
              </a:rPr>
              <a:t>路归并</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76003" y="1573529"/>
            <a:ext cx="4522568" cy="2319201"/>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5896947" y="1612716"/>
            <a:ext cx="4461899" cy="2280014"/>
          </a:xfrm>
          <a:prstGeom prst="rect">
            <a:avLst/>
          </a:prstGeom>
          <a:noFill/>
          <a:ln>
            <a:noFill/>
          </a:ln>
        </p:spPr>
      </p:pic>
      <p:pic>
        <p:nvPicPr>
          <p:cNvPr id="8" name="图片 7"/>
          <p:cNvPicPr/>
          <p:nvPr/>
        </p:nvPicPr>
        <p:blipFill>
          <a:blip r:embed="rId5">
            <a:extLst>
              <a:ext uri="{28A0092B-C50C-407E-A947-70E740481C1C}">
                <a14:useLocalDpi xmlns:a14="http://schemas.microsoft.com/office/drawing/2010/main" val="0"/>
              </a:ext>
            </a:extLst>
          </a:blip>
          <a:srcRect/>
          <a:stretch>
            <a:fillRect/>
          </a:stretch>
        </p:blipFill>
        <p:spPr bwMode="auto">
          <a:xfrm>
            <a:off x="341460" y="4360679"/>
            <a:ext cx="7091306" cy="2327504"/>
          </a:xfrm>
          <a:prstGeom prst="rect">
            <a:avLst/>
          </a:prstGeom>
          <a:noFill/>
          <a:ln>
            <a:noFill/>
          </a:ln>
        </p:spPr>
      </p:pic>
      <p:sp>
        <p:nvSpPr>
          <p:cNvPr id="3" name="文本框 2"/>
          <p:cNvSpPr txBox="1"/>
          <p:nvPr/>
        </p:nvSpPr>
        <p:spPr>
          <a:xfrm>
            <a:off x="7694023" y="4791753"/>
            <a:ext cx="3853543" cy="954107"/>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2K</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个磁带，就可以实现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路归并。</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357976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87700" y="20209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外排序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k</a:t>
            </a:r>
            <a:r>
              <a:rPr lang="zh-CN" altLang="en-US" sz="2800" dirty="0">
                <a:latin typeface="华文楷体" pitchFamily="2" charset="-122"/>
                <a:ea typeface="华文楷体" pitchFamily="2" charset="-122"/>
              </a:rPr>
              <a:t>路归并</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多阶段归并</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置换选择</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最佳归并树*</a:t>
            </a:r>
            <a:endParaRPr lang="en-US" altLang="zh-CN" sz="2800" dirty="0">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外排序：</a:t>
            </a:r>
          </a:p>
        </p:txBody>
      </p:sp>
    </p:spTree>
    <p:extLst>
      <p:ext uri="{BB962C8B-B14F-4D97-AF65-F5344CB8AC3E}">
        <p14:creationId xmlns:p14="http://schemas.microsoft.com/office/powerpoint/2010/main" val="36040392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5"/>
            <a:ext cx="11545740" cy="4839293"/>
          </a:xfrm>
        </p:spPr>
        <p:txBody>
          <a:bodyPr>
            <a:normAutofit fontScale="92500" lnSpcReduction="10000"/>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如果只有</a:t>
            </a:r>
            <a:r>
              <a:rPr lang="en-US" altLang="zh-CN" sz="3200" b="0" dirty="0">
                <a:ea typeface="华文楷体" panose="02010600040101010101" pitchFamily="2" charset="-122"/>
                <a:cs typeface="Times New Roman" panose="02020603050405020304" pitchFamily="18" charset="0"/>
              </a:rPr>
              <a:t>k+1</a:t>
            </a:r>
            <a:r>
              <a:rPr lang="zh-CN" altLang="zh-CN" sz="3200" b="0" dirty="0">
                <a:ea typeface="华文楷体" panose="02010600040101010101" pitchFamily="2" charset="-122"/>
                <a:cs typeface="Times New Roman" panose="02020603050405020304" pitchFamily="18" charset="0"/>
              </a:rPr>
              <a:t>个磁带，</a:t>
            </a:r>
            <a:r>
              <a:rPr lang="zh-CN" altLang="en-US" sz="3200" b="0" dirty="0">
                <a:ea typeface="华文楷体" panose="02010600040101010101" pitchFamily="2" charset="-122"/>
                <a:cs typeface="Times New Roman" panose="02020603050405020304" pitchFamily="18" charset="0"/>
              </a:rPr>
              <a:t>利用多阶段归并</a:t>
            </a:r>
            <a:r>
              <a:rPr lang="zh-CN" altLang="zh-CN" sz="3200" b="0" dirty="0">
                <a:ea typeface="华文楷体" panose="02010600040101010101" pitchFamily="2" charset="-122"/>
                <a:cs typeface="Times New Roman" panose="02020603050405020304" pitchFamily="18" charset="0"/>
              </a:rPr>
              <a:t>也可以进行</a:t>
            </a:r>
            <a:r>
              <a:rPr lang="en-US" altLang="zh-CN" sz="3200" b="0" dirty="0">
                <a:ea typeface="华文楷体" panose="02010600040101010101" pitchFamily="2" charset="-122"/>
                <a:cs typeface="Times New Roman" panose="02020603050405020304" pitchFamily="18" charset="0"/>
              </a:rPr>
              <a:t>k</a:t>
            </a:r>
            <a:r>
              <a:rPr lang="zh-CN" altLang="zh-CN" sz="3200" b="0" dirty="0">
                <a:ea typeface="华文楷体" panose="02010600040101010101" pitchFamily="2" charset="-122"/>
                <a:cs typeface="Times New Roman" panose="02020603050405020304" pitchFamily="18" charset="0"/>
              </a:rPr>
              <a:t>路归并。</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假设有</a:t>
            </a:r>
            <a:r>
              <a:rPr lang="en-US" altLang="zh-CN" sz="3200" b="0" dirty="0">
                <a:ea typeface="华文楷体" panose="02010600040101010101" pitchFamily="2" charset="-122"/>
                <a:cs typeface="Times New Roman" panose="02020603050405020304" pitchFamily="18" charset="0"/>
              </a:rPr>
              <a:t>k+1</a:t>
            </a:r>
            <a:r>
              <a:rPr lang="zh-CN" altLang="zh-CN" sz="3200" b="0" dirty="0">
                <a:ea typeface="华文楷体" panose="02010600040101010101" pitchFamily="2" charset="-122"/>
                <a:cs typeface="Times New Roman" panose="02020603050405020304" pitchFamily="18" charset="0"/>
              </a:rPr>
              <a:t>个磁带，分别为</a:t>
            </a:r>
            <a:r>
              <a:rPr lang="en-US" altLang="zh-CN" sz="3200" b="0" dirty="0">
                <a:ea typeface="华文楷体" panose="02010600040101010101" pitchFamily="2" charset="-122"/>
                <a:cs typeface="Times New Roman" panose="02020603050405020304" pitchFamily="18" charset="0"/>
              </a:rPr>
              <a:t>A</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B1</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B2</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…Bk</a:t>
            </a:r>
            <a:r>
              <a:rPr lang="zh-CN" altLang="zh-CN" sz="3200" b="0" dirty="0">
                <a:ea typeface="华文楷体" panose="02010600040101010101" pitchFamily="2" charset="-122"/>
                <a:cs typeface="Times New Roman" panose="02020603050405020304" pitchFamily="18" charset="0"/>
              </a:rPr>
              <a:t>，将分别来自</a:t>
            </a:r>
            <a:r>
              <a:rPr lang="en-US" altLang="zh-CN" sz="3200" b="0" dirty="0">
                <a:ea typeface="华文楷体" panose="02010600040101010101" pitchFamily="2" charset="-122"/>
                <a:cs typeface="Times New Roman" panose="02020603050405020304" pitchFamily="18" charset="0"/>
              </a:rPr>
              <a:t>B1</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B2</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…Bk</a:t>
            </a:r>
            <a:r>
              <a:rPr lang="zh-CN" altLang="zh-CN" sz="3200" b="0" dirty="0">
                <a:ea typeface="华文楷体" panose="02010600040101010101" pitchFamily="2" charset="-122"/>
                <a:cs typeface="Times New Roman" panose="02020603050405020304" pitchFamily="18" charset="0"/>
              </a:rPr>
              <a:t>的</a:t>
            </a:r>
            <a:r>
              <a:rPr lang="en-US" altLang="zh-CN" sz="3200" b="0" dirty="0">
                <a:ea typeface="华文楷体" panose="02010600040101010101" pitchFamily="2" charset="-122"/>
                <a:cs typeface="Times New Roman" panose="02020603050405020304" pitchFamily="18" charset="0"/>
              </a:rPr>
              <a:t>k</a:t>
            </a:r>
            <a:r>
              <a:rPr lang="zh-CN" altLang="zh-CN" sz="3200" b="0" dirty="0">
                <a:ea typeface="华文楷体" panose="02010600040101010101" pitchFamily="2" charset="-122"/>
                <a:cs typeface="Times New Roman" panose="02020603050405020304" pitchFamily="18" charset="0"/>
              </a:rPr>
              <a:t>个有序序列进行</a:t>
            </a:r>
            <a:r>
              <a:rPr lang="en-US" altLang="zh-CN" sz="3200" b="0" dirty="0">
                <a:ea typeface="华文楷体" panose="02010600040101010101" pitchFamily="2" charset="-122"/>
                <a:cs typeface="Times New Roman" panose="02020603050405020304" pitchFamily="18" charset="0"/>
              </a:rPr>
              <a:t>k</a:t>
            </a:r>
            <a:r>
              <a:rPr lang="zh-CN" altLang="zh-CN" sz="3200" b="0" dirty="0">
                <a:ea typeface="华文楷体" panose="02010600040101010101" pitchFamily="2" charset="-122"/>
                <a:cs typeface="Times New Roman" panose="02020603050405020304" pitchFamily="18" charset="0"/>
              </a:rPr>
              <a:t>路归并为一个有序序列，放入</a:t>
            </a:r>
            <a:r>
              <a:rPr lang="en-US" altLang="zh-CN" sz="3200" b="0" dirty="0">
                <a:ea typeface="华文楷体" panose="02010600040101010101" pitchFamily="2" charset="-122"/>
                <a:cs typeface="Times New Roman" panose="02020603050405020304" pitchFamily="18" charset="0"/>
              </a:rPr>
              <a:t>A</a:t>
            </a:r>
            <a:r>
              <a:rPr lang="zh-CN" altLang="zh-CN" sz="3200" b="0" dirty="0">
                <a:ea typeface="华文楷体" panose="02010600040101010101" pitchFamily="2" charset="-122"/>
                <a:cs typeface="Times New Roman" panose="02020603050405020304" pitchFamily="18" charset="0"/>
              </a:rPr>
              <a:t>；之后再从</a:t>
            </a:r>
            <a:r>
              <a:rPr lang="en-US" altLang="zh-CN" sz="3200" b="0" dirty="0">
                <a:ea typeface="华文楷体" panose="02010600040101010101" pitchFamily="2" charset="-122"/>
                <a:cs typeface="Times New Roman" panose="02020603050405020304" pitchFamily="18" charset="0"/>
              </a:rPr>
              <a:t>B1</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B2</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…Bk</a:t>
            </a:r>
            <a:r>
              <a:rPr lang="zh-CN" altLang="zh-CN" sz="3200" b="0" dirty="0">
                <a:ea typeface="华文楷体" panose="02010600040101010101" pitchFamily="2" charset="-122"/>
                <a:cs typeface="Times New Roman" panose="02020603050405020304" pitchFamily="18" charset="0"/>
              </a:rPr>
              <a:t>分别取下一个有序序列进行</a:t>
            </a:r>
            <a:r>
              <a:rPr lang="en-US" altLang="zh-CN" sz="3200" b="0" dirty="0">
                <a:ea typeface="华文楷体" panose="02010600040101010101" pitchFamily="2" charset="-122"/>
                <a:cs typeface="Times New Roman" panose="02020603050405020304" pitchFamily="18" charset="0"/>
              </a:rPr>
              <a:t>k</a:t>
            </a:r>
            <a:r>
              <a:rPr lang="zh-CN" altLang="zh-CN" sz="3200" b="0" dirty="0">
                <a:ea typeface="华文楷体" panose="02010600040101010101" pitchFamily="2" charset="-122"/>
                <a:cs typeface="Times New Roman" panose="02020603050405020304" pitchFamily="18" charset="0"/>
              </a:rPr>
              <a:t>路归并为一个有序序列，继续放入</a:t>
            </a:r>
            <a:r>
              <a:rPr lang="en-US" altLang="zh-CN" sz="3200" b="0" dirty="0">
                <a:ea typeface="华文楷体" panose="02010600040101010101" pitchFamily="2" charset="-122"/>
                <a:cs typeface="Times New Roman" panose="02020603050405020304" pitchFamily="18" charset="0"/>
              </a:rPr>
              <a:t>A</a:t>
            </a:r>
            <a:r>
              <a:rPr lang="zh-CN" altLang="zh-CN" sz="3200" b="0" dirty="0">
                <a:ea typeface="华文楷体" panose="02010600040101010101" pitchFamily="2" charset="-122"/>
                <a:cs typeface="Times New Roman" panose="02020603050405020304" pitchFamily="18" charset="0"/>
              </a:rPr>
              <a:t>；如此操作，直到某个磁带</a:t>
            </a:r>
            <a:r>
              <a:rPr lang="en-US" altLang="zh-CN" sz="3200" b="0" dirty="0">
                <a:ea typeface="华文楷体" panose="02010600040101010101" pitchFamily="2" charset="-122"/>
                <a:cs typeface="Times New Roman" panose="02020603050405020304" pitchFamily="18" charset="0"/>
              </a:rPr>
              <a:t>Bi</a:t>
            </a:r>
            <a:r>
              <a:rPr lang="zh-CN" altLang="zh-CN" sz="3200" b="0" dirty="0">
                <a:ea typeface="华文楷体" panose="02010600040101010101" pitchFamily="2" charset="-122"/>
                <a:cs typeface="Times New Roman" panose="02020603050405020304" pitchFamily="18" charset="0"/>
              </a:rPr>
              <a:t>中的没有有序序列，此时又变成</a:t>
            </a:r>
            <a:r>
              <a:rPr lang="en-US" altLang="zh-CN" sz="3200" b="0" dirty="0">
                <a:ea typeface="华文楷体" panose="02010600040101010101" pitchFamily="2" charset="-122"/>
                <a:cs typeface="Times New Roman" panose="02020603050405020304" pitchFamily="18" charset="0"/>
              </a:rPr>
              <a:t>k</a:t>
            </a:r>
            <a:r>
              <a:rPr lang="zh-CN" altLang="zh-CN" sz="3200" b="0" dirty="0">
                <a:ea typeface="华文楷体" panose="02010600040101010101" pitchFamily="2" charset="-122"/>
                <a:cs typeface="Times New Roman" panose="02020603050405020304" pitchFamily="18" charset="0"/>
              </a:rPr>
              <a:t>个磁带上有有序序列，一个磁带上没有有序序列的情况。按照上面的方法从</a:t>
            </a:r>
            <a:r>
              <a:rPr lang="en-US" altLang="zh-CN" sz="3200" b="0" dirty="0">
                <a:ea typeface="华文楷体" panose="02010600040101010101" pitchFamily="2" charset="-122"/>
                <a:cs typeface="Times New Roman" panose="02020603050405020304" pitchFamily="18" charset="0"/>
              </a:rPr>
              <a:t>k</a:t>
            </a:r>
            <a:r>
              <a:rPr lang="zh-CN" altLang="zh-CN" sz="3200" b="0" dirty="0">
                <a:ea typeface="华文楷体" panose="02010600040101010101" pitchFamily="2" charset="-122"/>
                <a:cs typeface="Times New Roman" panose="02020603050405020304" pitchFamily="18" charset="0"/>
              </a:rPr>
              <a:t>个有数据的磁带上继续逐次进行</a:t>
            </a:r>
            <a:r>
              <a:rPr lang="en-US" altLang="zh-CN" sz="3200" b="0" dirty="0">
                <a:ea typeface="华文楷体" panose="02010600040101010101" pitchFamily="2" charset="-122"/>
                <a:cs typeface="Times New Roman" panose="02020603050405020304" pitchFamily="18" charset="0"/>
              </a:rPr>
              <a:t>k</a:t>
            </a:r>
            <a:r>
              <a:rPr lang="zh-CN" altLang="zh-CN" sz="3200" b="0" dirty="0">
                <a:ea typeface="华文楷体" panose="02010600040101010101" pitchFamily="2" charset="-122"/>
                <a:cs typeface="Times New Roman" panose="02020603050405020304" pitchFamily="18" charset="0"/>
              </a:rPr>
              <a:t>路归并到空磁带上，最后直到只有一个磁带上有数据，该数据序列是一个有序序列。这一方法称</a:t>
            </a:r>
            <a:r>
              <a:rPr lang="zh-CN" altLang="zh-CN" sz="3200" dirty="0">
                <a:ea typeface="华文楷体" panose="02010600040101010101" pitchFamily="2" charset="-122"/>
                <a:cs typeface="Times New Roman" panose="02020603050405020304" pitchFamily="18" charset="0"/>
              </a:rPr>
              <a:t>多阶段归并</a:t>
            </a:r>
            <a:r>
              <a:rPr lang="zh-CN" altLang="zh-CN" sz="32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多路归并优化：多阶段归并</a:t>
            </a:r>
          </a:p>
        </p:txBody>
      </p:sp>
    </p:spTree>
    <p:extLst>
      <p:ext uri="{BB962C8B-B14F-4D97-AF65-F5344CB8AC3E}">
        <p14:creationId xmlns:p14="http://schemas.microsoft.com/office/powerpoint/2010/main" val="29563995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711430"/>
          </a:xfrm>
        </p:spPr>
        <p:txBody>
          <a:bodyPr>
            <a:norm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如果只有</a:t>
            </a:r>
            <a:r>
              <a:rPr lang="en-US" altLang="zh-CN" sz="3200" b="0" dirty="0">
                <a:ea typeface="华文楷体" panose="02010600040101010101" pitchFamily="2" charset="-122"/>
                <a:cs typeface="Times New Roman" panose="02020603050405020304" pitchFamily="18" charset="0"/>
              </a:rPr>
              <a:t>3+1</a:t>
            </a:r>
            <a:r>
              <a:rPr lang="zh-CN" altLang="zh-CN" sz="3200" b="0" dirty="0">
                <a:ea typeface="华文楷体" panose="02010600040101010101" pitchFamily="2" charset="-122"/>
                <a:cs typeface="Times New Roman" panose="02020603050405020304" pitchFamily="18" charset="0"/>
              </a:rPr>
              <a:t>个磁带，</a:t>
            </a:r>
            <a:r>
              <a:rPr lang="zh-CN" altLang="en-US" sz="3200" b="0" dirty="0">
                <a:ea typeface="华文楷体" panose="02010600040101010101" pitchFamily="2" charset="-122"/>
                <a:cs typeface="Times New Roman" panose="02020603050405020304" pitchFamily="18" charset="0"/>
              </a:rPr>
              <a:t>利用多阶段归并</a:t>
            </a:r>
            <a:r>
              <a:rPr lang="zh-CN" altLang="zh-CN" sz="3200" b="0" dirty="0">
                <a:ea typeface="华文楷体" panose="02010600040101010101" pitchFamily="2" charset="-122"/>
                <a:cs typeface="Times New Roman" panose="02020603050405020304" pitchFamily="18" charset="0"/>
              </a:rPr>
              <a:t>也可以进行</a:t>
            </a:r>
            <a:r>
              <a:rPr lang="en-US" altLang="zh-CN" sz="3200" b="0" dirty="0">
                <a:ea typeface="华文楷体" panose="02010600040101010101" pitchFamily="2" charset="-122"/>
                <a:cs typeface="Times New Roman" panose="02020603050405020304" pitchFamily="18" charset="0"/>
              </a:rPr>
              <a:t>3</a:t>
            </a:r>
            <a:r>
              <a:rPr lang="zh-CN" altLang="zh-CN" sz="3200" b="0" dirty="0">
                <a:ea typeface="华文楷体" panose="02010600040101010101" pitchFamily="2" charset="-122"/>
                <a:cs typeface="Times New Roman" panose="02020603050405020304" pitchFamily="18" charset="0"/>
              </a:rPr>
              <a:t>路归并。</a:t>
            </a:r>
            <a:endParaRPr lang="en-US"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多路归并优化：多阶段归并</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244585" y="2492147"/>
            <a:ext cx="7304723" cy="3386138"/>
          </a:xfrm>
          <a:prstGeom prst="rect">
            <a:avLst/>
          </a:prstGeom>
          <a:noFill/>
          <a:ln>
            <a:noFill/>
          </a:ln>
        </p:spPr>
      </p:pic>
      <p:sp>
        <p:nvSpPr>
          <p:cNvPr id="2" name="椭圆 1"/>
          <p:cNvSpPr/>
          <p:nvPr/>
        </p:nvSpPr>
        <p:spPr>
          <a:xfrm>
            <a:off x="11687175" y="6415088"/>
            <a:ext cx="20002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FDBEDDE-3C2A-40B3-AB58-A013C6CFC27B}"/>
              </a:ext>
            </a:extLst>
          </p:cNvPr>
          <p:cNvSpPr txBox="1"/>
          <p:nvPr/>
        </p:nvSpPr>
        <p:spPr>
          <a:xfrm>
            <a:off x="3320598" y="5857617"/>
            <a:ext cx="5211683" cy="523220"/>
          </a:xfrm>
          <a:prstGeom prst="rect">
            <a:avLst/>
          </a:prstGeom>
          <a:noFill/>
        </p:spPr>
        <p:txBody>
          <a:bodyPr wrap="none" rtlCol="0">
            <a:spAutoFit/>
          </a:bodyPr>
          <a:lstStyle/>
          <a:p>
            <a:r>
              <a:rPr lang="zh-CN" altLang="en-US" sz="2800" dirty="0">
                <a:solidFill>
                  <a:srgbClr val="FF0000"/>
                </a:solidFill>
              </a:rPr>
              <a:t>备注：表中数字为有序序列个数</a:t>
            </a:r>
          </a:p>
        </p:txBody>
      </p:sp>
    </p:spTree>
    <p:extLst>
      <p:ext uri="{BB962C8B-B14F-4D97-AF65-F5344CB8AC3E}">
        <p14:creationId xmlns:p14="http://schemas.microsoft.com/office/powerpoint/2010/main" val="16907531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87700" y="20209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外排序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k</a:t>
            </a:r>
            <a:r>
              <a:rPr lang="zh-CN" altLang="en-US" sz="2800" dirty="0">
                <a:latin typeface="华文楷体" pitchFamily="2" charset="-122"/>
                <a:ea typeface="华文楷体" pitchFamily="2" charset="-122"/>
              </a:rPr>
              <a:t>路归并</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多阶段归并</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置换选择</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最佳归并树*</a:t>
            </a:r>
            <a:endParaRPr lang="en-US" altLang="zh-CN" sz="2800" dirty="0">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外排序：</a:t>
            </a:r>
          </a:p>
        </p:txBody>
      </p:sp>
    </p:spTree>
    <p:extLst>
      <p:ext uri="{BB962C8B-B14F-4D97-AF65-F5344CB8AC3E}">
        <p14:creationId xmlns:p14="http://schemas.microsoft.com/office/powerpoint/2010/main" val="152967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5891390" cy="5060598"/>
          </a:xfrm>
        </p:spPr>
        <p:txBody>
          <a:bodyPr>
            <a:normAutofit/>
          </a:bodyPr>
          <a:lstStyle/>
          <a:p>
            <a:pPr>
              <a:buFont typeface="Wingdings" panose="05000000000000000000" pitchFamily="2" charset="2"/>
              <a:buChar char="Ø"/>
            </a:pPr>
            <a:r>
              <a:rPr lang="zh-CN" altLang="en-US" sz="3200" dirty="0">
                <a:ea typeface="华文楷体" panose="02010600040101010101" pitchFamily="2" charset="-122"/>
                <a:cs typeface="Times New Roman" panose="02020603050405020304" pitchFamily="18" charset="0"/>
              </a:rPr>
              <a:t>原型法</a:t>
            </a:r>
            <a:r>
              <a:rPr lang="zh-CN" altLang="zh-CN" sz="320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  先实现第一趟排序</a:t>
            </a:r>
            <a:endParaRPr lang="en-US" altLang="zh-CN" sz="3200" b="0" dirty="0">
              <a:ea typeface="华文楷体" panose="02010600040101010101" pitchFamily="2" charset="-122"/>
              <a:cs typeface="Times New Roman" panose="02020603050405020304" pitchFamily="18" charset="0"/>
            </a:endParaRPr>
          </a:p>
          <a:p>
            <a:pPr marL="457200" lvl="1" indent="0">
              <a:buNone/>
            </a:pPr>
            <a:r>
              <a:rPr lang="en-US" altLang="zh-CN" sz="3200" b="0" dirty="0">
                <a:ea typeface="华文楷体" panose="02010600040101010101" pitchFamily="2" charset="-122"/>
                <a:cs typeface="Times New Roman" panose="02020603050405020304" pitchFamily="18" charset="0"/>
              </a:rPr>
              <a:t>for (</a:t>
            </a:r>
            <a:r>
              <a:rPr lang="en-US" altLang="zh-CN" sz="3200" b="0" dirty="0" err="1">
                <a:ea typeface="华文楷体" panose="02010600040101010101" pitchFamily="2" charset="-122"/>
                <a:cs typeface="Times New Roman" panose="02020603050405020304" pitchFamily="18" charset="0"/>
              </a:rPr>
              <a:t>i</a:t>
            </a:r>
            <a:r>
              <a:rPr lang="en-US" altLang="zh-CN" sz="3200" b="0" dirty="0">
                <a:ea typeface="华文楷体" panose="02010600040101010101" pitchFamily="2" charset="-122"/>
                <a:cs typeface="Times New Roman" panose="02020603050405020304" pitchFamily="18" charset="0"/>
              </a:rPr>
              <a:t>=0; </a:t>
            </a:r>
            <a:r>
              <a:rPr lang="en-US" altLang="zh-CN" sz="3200" b="0" dirty="0" err="1">
                <a:ea typeface="华文楷体" panose="02010600040101010101" pitchFamily="2" charset="-122"/>
                <a:cs typeface="Times New Roman" panose="02020603050405020304" pitchFamily="18" charset="0"/>
              </a:rPr>
              <a:t>i</a:t>
            </a:r>
            <a:r>
              <a:rPr lang="en-US" altLang="zh-CN" sz="3200" b="0" dirty="0">
                <a:ea typeface="华文楷体" panose="02010600040101010101" pitchFamily="2" charset="-122"/>
                <a:cs typeface="Times New Roman" panose="02020603050405020304" pitchFamily="18" charset="0"/>
              </a:rPr>
              <a:t>&lt;n-1; </a:t>
            </a:r>
            <a:r>
              <a:rPr lang="en-US" altLang="zh-CN" sz="3200" b="0" dirty="0" err="1">
                <a:ea typeface="华文楷体" panose="02010600040101010101" pitchFamily="2" charset="-122"/>
                <a:cs typeface="Times New Roman" panose="02020603050405020304" pitchFamily="18" charset="0"/>
              </a:rPr>
              <a:t>i</a:t>
            </a:r>
            <a:r>
              <a:rPr lang="en-US" altLang="zh-CN" sz="3200" b="0" dirty="0">
                <a:ea typeface="华文楷体" panose="02010600040101010101" pitchFamily="2" charset="-122"/>
                <a:cs typeface="Times New Roman" panose="02020603050405020304" pitchFamily="18" charset="0"/>
              </a:rPr>
              <a:t>++)</a:t>
            </a:r>
            <a:endParaRPr lang="zh-CN" altLang="zh-CN" sz="3200" b="0" dirty="0">
              <a:ea typeface="华文楷体" panose="02010600040101010101" pitchFamily="2" charset="-122"/>
              <a:cs typeface="Times New Roman" panose="02020603050405020304" pitchFamily="18" charset="0"/>
            </a:endParaRPr>
          </a:p>
          <a:p>
            <a:pPr marL="457200" lvl="1" indent="0">
              <a:buNone/>
            </a:pPr>
            <a:r>
              <a:rPr lang="en-US" altLang="zh-CN" sz="3200" b="0" dirty="0">
                <a:ea typeface="华文楷体" panose="02010600040101010101" pitchFamily="2" charset="-122"/>
                <a:cs typeface="Times New Roman" panose="02020603050405020304" pitchFamily="18" charset="0"/>
              </a:rPr>
              <a:t>	if (a[</a:t>
            </a:r>
            <a:r>
              <a:rPr lang="en-US" altLang="zh-CN" sz="3200" b="0" dirty="0" err="1">
                <a:ea typeface="华文楷体" panose="02010600040101010101" pitchFamily="2" charset="-122"/>
                <a:cs typeface="Times New Roman" panose="02020603050405020304" pitchFamily="18" charset="0"/>
              </a:rPr>
              <a:t>i</a:t>
            </a:r>
            <a:r>
              <a:rPr lang="en-US" altLang="zh-CN" sz="3200" b="0" dirty="0">
                <a:ea typeface="华文楷体" panose="02010600040101010101" pitchFamily="2" charset="-122"/>
                <a:cs typeface="Times New Roman" panose="02020603050405020304" pitchFamily="18" charset="0"/>
              </a:rPr>
              <a:t>]&gt;a[i+1])</a:t>
            </a:r>
            <a:endParaRPr lang="zh-CN" altLang="zh-CN" sz="3200" b="0" dirty="0">
              <a:ea typeface="华文楷体" panose="02010600040101010101" pitchFamily="2" charset="-122"/>
              <a:cs typeface="Times New Roman" panose="02020603050405020304" pitchFamily="18" charset="0"/>
            </a:endParaRPr>
          </a:p>
          <a:p>
            <a:pPr marL="457200" lvl="1" indent="0">
              <a:buNone/>
            </a:pPr>
            <a:r>
              <a:rPr lang="en-US" altLang="zh-CN" sz="3200" b="0" dirty="0">
                <a:ea typeface="华文楷体" panose="02010600040101010101" pitchFamily="2" charset="-122"/>
                <a:cs typeface="Times New Roman" panose="02020603050405020304" pitchFamily="18" charset="0"/>
              </a:rPr>
              <a:t>    {  </a:t>
            </a:r>
            <a:r>
              <a:rPr lang="en-US" altLang="zh-CN" sz="3200" b="0" dirty="0" err="1">
                <a:ea typeface="华文楷体" panose="02010600040101010101" pitchFamily="2" charset="-122"/>
                <a:cs typeface="Times New Roman" panose="02020603050405020304" pitchFamily="18" charset="0"/>
              </a:rPr>
              <a:t>tmp</a:t>
            </a:r>
            <a:r>
              <a:rPr lang="en-US" altLang="zh-CN" sz="3200" b="0" dirty="0">
                <a:ea typeface="华文楷体" panose="02010600040101010101" pitchFamily="2" charset="-122"/>
                <a:cs typeface="Times New Roman" panose="02020603050405020304" pitchFamily="18" charset="0"/>
              </a:rPr>
              <a:t> = a[</a:t>
            </a:r>
            <a:r>
              <a:rPr lang="en-US" altLang="zh-CN" sz="3200" b="0" dirty="0" err="1">
                <a:ea typeface="华文楷体" panose="02010600040101010101" pitchFamily="2" charset="-122"/>
                <a:cs typeface="Times New Roman" panose="02020603050405020304" pitchFamily="18" charset="0"/>
              </a:rPr>
              <a:t>i</a:t>
            </a:r>
            <a:r>
              <a:rPr lang="en-US" altLang="zh-CN" sz="3200" b="0" dirty="0">
                <a:ea typeface="华文楷体" panose="02010600040101010101" pitchFamily="2" charset="-122"/>
                <a:cs typeface="Times New Roman" panose="02020603050405020304" pitchFamily="18" charset="0"/>
              </a:rPr>
              <a:t>];</a:t>
            </a:r>
            <a:endParaRPr lang="zh-CN" altLang="zh-CN" sz="3200" b="0" dirty="0">
              <a:ea typeface="华文楷体" panose="02010600040101010101" pitchFamily="2" charset="-122"/>
              <a:cs typeface="Times New Roman" panose="02020603050405020304" pitchFamily="18" charset="0"/>
            </a:endParaRPr>
          </a:p>
          <a:p>
            <a:pPr marL="457200" lvl="1" indent="0">
              <a:buNone/>
            </a:pPr>
            <a:r>
              <a:rPr lang="en-US" altLang="zh-CN" sz="3200" b="0" dirty="0">
                <a:ea typeface="华文楷体" panose="02010600040101010101" pitchFamily="2" charset="-122"/>
                <a:cs typeface="Times New Roman" panose="02020603050405020304" pitchFamily="18" charset="0"/>
              </a:rPr>
              <a:t>        a[</a:t>
            </a:r>
            <a:r>
              <a:rPr lang="en-US" altLang="zh-CN" sz="3200" b="0" dirty="0" err="1">
                <a:ea typeface="华文楷体" panose="02010600040101010101" pitchFamily="2" charset="-122"/>
                <a:cs typeface="Times New Roman" panose="02020603050405020304" pitchFamily="18" charset="0"/>
              </a:rPr>
              <a:t>i</a:t>
            </a:r>
            <a:r>
              <a:rPr lang="en-US" altLang="zh-CN" sz="3200" b="0" dirty="0">
                <a:ea typeface="华文楷体" panose="02010600040101010101" pitchFamily="2" charset="-122"/>
                <a:cs typeface="Times New Roman" panose="02020603050405020304" pitchFamily="18" charset="0"/>
              </a:rPr>
              <a:t>] = a[i+1];</a:t>
            </a:r>
            <a:endParaRPr lang="zh-CN" altLang="zh-CN" sz="3200" b="0" dirty="0">
              <a:ea typeface="华文楷体" panose="02010600040101010101" pitchFamily="2" charset="-122"/>
              <a:cs typeface="Times New Roman" panose="02020603050405020304" pitchFamily="18" charset="0"/>
            </a:endParaRPr>
          </a:p>
          <a:p>
            <a:pPr marL="457200" lvl="1" indent="0">
              <a:buNone/>
            </a:pPr>
            <a:r>
              <a:rPr lang="en-US" altLang="zh-CN" sz="3200" b="0" dirty="0">
                <a:ea typeface="华文楷体" panose="02010600040101010101" pitchFamily="2" charset="-122"/>
                <a:cs typeface="Times New Roman" panose="02020603050405020304" pitchFamily="18" charset="0"/>
              </a:rPr>
              <a:t>        a[i+1] = </a:t>
            </a:r>
            <a:r>
              <a:rPr lang="en-US" altLang="zh-CN" sz="3200" b="0" dirty="0" err="1">
                <a:ea typeface="华文楷体" panose="02010600040101010101" pitchFamily="2" charset="-122"/>
                <a:cs typeface="Times New Roman" panose="02020603050405020304" pitchFamily="18" charset="0"/>
              </a:rPr>
              <a:t>tmp</a:t>
            </a:r>
            <a:r>
              <a:rPr lang="en-US" altLang="zh-CN" sz="3200" b="0" dirty="0">
                <a:ea typeface="华文楷体" panose="02010600040101010101" pitchFamily="2" charset="-122"/>
                <a:cs typeface="Times New Roman" panose="02020603050405020304" pitchFamily="18" charset="0"/>
              </a:rPr>
              <a:t>;                </a:t>
            </a:r>
            <a:endParaRPr lang="zh-CN" altLang="zh-CN" sz="3200" b="0" dirty="0">
              <a:ea typeface="华文楷体" panose="02010600040101010101" pitchFamily="2" charset="-122"/>
              <a:cs typeface="Times New Roman" panose="02020603050405020304" pitchFamily="18" charset="0"/>
            </a:endParaRPr>
          </a:p>
          <a:p>
            <a:pPr marL="457200" lvl="1" indent="0">
              <a:buNone/>
            </a:pPr>
            <a:r>
              <a:rPr lang="en-US" altLang="zh-CN" sz="3200" b="0" dirty="0">
                <a:ea typeface="华文楷体" panose="02010600040101010101" pitchFamily="2" charset="-122"/>
                <a:cs typeface="Times New Roman" panose="02020603050405020304" pitchFamily="18" charset="0"/>
              </a:rPr>
              <a:t>     }</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冒泡排序算法实现</a:t>
            </a:r>
          </a:p>
        </p:txBody>
      </p:sp>
      <p:sp>
        <p:nvSpPr>
          <p:cNvPr id="2" name="文本框 1"/>
          <p:cNvSpPr txBox="1"/>
          <p:nvPr/>
        </p:nvSpPr>
        <p:spPr>
          <a:xfrm>
            <a:off x="6083557" y="1577194"/>
            <a:ext cx="5959150" cy="403187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提示：</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顺序结构实现后，注意检查循环的左右边界，以免数组访问越界。</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左边界</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 a[0]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比</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右边界</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=n-2, a[n-2]</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a[n-1]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比</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5990252" y="1363960"/>
            <a:ext cx="74645" cy="44583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0404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59" y="1509256"/>
                <a:ext cx="5555487" cy="4691520"/>
              </a:xfrm>
            </p:spPr>
            <p:txBody>
              <a:bodyPr>
                <a:normAutofit/>
              </a:bodyPr>
              <a:lstStyle/>
              <a:p>
                <a:pPr marL="0" indent="0">
                  <a:buNone/>
                </a:pPr>
                <a:r>
                  <a:rPr lang="zh-CN" altLang="en-US" sz="2800" b="0" dirty="0">
                    <a:latin typeface="华文楷体" panose="02010600040101010101" pitchFamily="2" charset="-122"/>
                    <a:ea typeface="华文楷体" panose="02010600040101010101" pitchFamily="2" charset="-122"/>
                  </a:rPr>
                  <a:t>假设有</a:t>
                </a:r>
                <a:r>
                  <a:rPr lang="en-US" altLang="zh-CN" sz="2800" b="0" dirty="0">
                    <a:latin typeface="华文楷体" panose="02010600040101010101" pitchFamily="2" charset="-122"/>
                    <a:ea typeface="华文楷体" panose="02010600040101010101" pitchFamily="2" charset="-122"/>
                  </a:rPr>
                  <a:t>n</a:t>
                </a:r>
                <a:r>
                  <a:rPr lang="zh-CN" altLang="en-US" sz="2800" b="0" dirty="0">
                    <a:latin typeface="华文楷体" panose="02010600040101010101" pitchFamily="2" charset="-122"/>
                    <a:ea typeface="华文楷体" panose="02010600040101010101" pitchFamily="2" charset="-122"/>
                  </a:rPr>
                  <a:t>个元素，内存一次性只能存</a:t>
                </a:r>
                <a:r>
                  <a:rPr lang="en-US" altLang="zh-CN" sz="2800" b="0" dirty="0">
                    <a:latin typeface="华文楷体" panose="02010600040101010101" pitchFamily="2" charset="-122"/>
                    <a:ea typeface="华文楷体" panose="02010600040101010101" pitchFamily="2" charset="-122"/>
                  </a:rPr>
                  <a:t>p</a:t>
                </a:r>
                <a:r>
                  <a:rPr lang="zh-CN" altLang="en-US" sz="2800" b="0" dirty="0">
                    <a:latin typeface="华文楷体" panose="02010600040101010101" pitchFamily="2" charset="-122"/>
                    <a:ea typeface="华文楷体" panose="02010600040101010101" pitchFamily="2" charset="-122"/>
                  </a:rPr>
                  <a:t>个元素，</a:t>
                </a:r>
                <a:r>
                  <a:rPr lang="en-US" altLang="zh-CN" sz="2800" b="0" dirty="0">
                    <a:latin typeface="华文楷体" panose="02010600040101010101" pitchFamily="2" charset="-122"/>
                    <a:ea typeface="华文楷体" panose="02010600040101010101" pitchFamily="2" charset="-122"/>
                  </a:rPr>
                  <a:t>m=n/p</a:t>
                </a: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对</a:t>
                </a:r>
                <a:r>
                  <a:rPr lang="zh-CN" altLang="en-US" sz="2800" b="0" dirty="0">
                    <a:latin typeface="华文楷体" panose="02010600040101010101" pitchFamily="2" charset="-122"/>
                    <a:ea typeface="华文楷体" panose="02010600040101010101" pitchFamily="2" charset="-122"/>
                  </a:rPr>
                  <a:t>有</a:t>
                </a:r>
                <a:r>
                  <a:rPr lang="en-US" altLang="zh-CN" sz="2800" b="0" dirty="0">
                    <a:latin typeface="华文楷体" panose="02010600040101010101" pitchFamily="2" charset="-122"/>
                    <a:ea typeface="华文楷体" panose="02010600040101010101" pitchFamily="2" charset="-122"/>
                  </a:rPr>
                  <a:t>m</a:t>
                </a:r>
                <a:r>
                  <a:rPr lang="zh-CN" altLang="en-US" sz="2800" b="0" dirty="0">
                    <a:latin typeface="华文楷体" panose="02010600040101010101" pitchFamily="2" charset="-122"/>
                    <a:ea typeface="华文楷体" panose="02010600040101010101" pitchFamily="2" charset="-122"/>
                  </a:rPr>
                  <a:t>个初始归并段的</a:t>
                </a:r>
                <a:r>
                  <a:rPr lang="en-US" altLang="zh-CN" sz="2800" b="0" dirty="0">
                    <a:latin typeface="华文楷体" panose="02010600040101010101" pitchFamily="2" charset="-122"/>
                    <a:ea typeface="华文楷体" panose="02010600040101010101" pitchFamily="2" charset="-122"/>
                  </a:rPr>
                  <a:t>k</a:t>
                </a:r>
                <a:r>
                  <a:rPr lang="zh-CN" altLang="zh-CN" sz="2800" b="0" dirty="0">
                    <a:latin typeface="华文楷体" panose="02010600040101010101" pitchFamily="2" charset="-122"/>
                    <a:ea typeface="华文楷体" panose="02010600040101010101" pitchFamily="2" charset="-122"/>
                  </a:rPr>
                  <a:t>路归并</a:t>
                </a:r>
                <a:r>
                  <a:rPr lang="zh-CN" altLang="en-US" sz="2800" b="0" dirty="0">
                    <a:latin typeface="华文楷体" panose="02010600040101010101" pitchFamily="2" charset="-122"/>
                    <a:ea typeface="华文楷体" panose="02010600040101010101" pitchFamily="2" charset="-122"/>
                  </a:rPr>
                  <a:t>，其</a:t>
                </a:r>
                <a:r>
                  <a:rPr lang="zh-CN" altLang="zh-CN" sz="2800" b="0" dirty="0">
                    <a:latin typeface="华文楷体" panose="02010600040101010101" pitchFamily="2" charset="-122"/>
                    <a:ea typeface="华文楷体" panose="02010600040101010101" pitchFamily="2" charset="-122"/>
                  </a:rPr>
                  <a:t>时间消耗</a:t>
                </a:r>
                <a:r>
                  <a:rPr lang="zh-CN" altLang="en-US" sz="2800" b="0" dirty="0">
                    <a:latin typeface="华文楷体" panose="02010600040101010101" pitchFamily="2" charset="-122"/>
                    <a:ea typeface="华文楷体" panose="02010600040101010101" pitchFamily="2" charset="-122"/>
                  </a:rPr>
                  <a:t>为</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𝑘</m:t>
                            </m:r>
                          </m:sub>
                        </m:sSub>
                      </m:fName>
                      <m:e>
                        <m:r>
                          <a:rPr lang="en-US" altLang="zh-CN" sz="2800" b="0">
                            <a:latin typeface="Cambria Math" panose="02040503050406030204" pitchFamily="18" charset="0"/>
                          </a:rPr>
                          <m:t>𝑚</m:t>
                        </m:r>
                      </m:e>
                    </m:func>
                  </m:oMath>
                </a14:m>
                <a:r>
                  <a:rPr lang="zh-CN" altLang="zh-CN" sz="2800" b="0" dirty="0">
                    <a:latin typeface="华文楷体" panose="02010600040101010101" pitchFamily="2" charset="-122"/>
                    <a:ea typeface="华文楷体" panose="02010600040101010101" pitchFamily="2" charset="-122"/>
                  </a:rPr>
                  <a:t>，</a:t>
                </a:r>
                <a:r>
                  <a:rPr lang="en-US" altLang="zh-CN" sz="2800" b="0" dirty="0">
                    <a:latin typeface="华文楷体" panose="02010600040101010101" pitchFamily="2" charset="-122"/>
                    <a:ea typeface="华文楷体" panose="02010600040101010101" pitchFamily="2" charset="-122"/>
                  </a:rPr>
                  <a:t>m</a:t>
                </a:r>
                <a:r>
                  <a:rPr lang="zh-CN" altLang="zh-CN" sz="2800" b="0" dirty="0">
                    <a:latin typeface="华文楷体" panose="02010600040101010101" pitchFamily="2" charset="-122"/>
                    <a:ea typeface="华文楷体" panose="02010600040101010101" pitchFamily="2" charset="-122"/>
                  </a:rPr>
                  <a:t>越小时间花费越小。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置换选择</a:t>
                </a:r>
                <a:r>
                  <a:rPr lang="zh-CN" altLang="zh-CN" sz="2800" b="0" dirty="0">
                    <a:latin typeface="华文楷体" panose="02010600040101010101" pitchFamily="2" charset="-122"/>
                    <a:ea typeface="华文楷体" panose="02010600040101010101" pitchFamily="2" charset="-122"/>
                  </a:rPr>
                  <a:t>，通过拉长每个有序序列的长度来减少初始归并段的个数。</a:t>
                </a:r>
                <a:endParaRPr lang="en-US" altLang="zh-CN" sz="28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59" y="1509256"/>
                <a:ext cx="5555487" cy="4691520"/>
              </a:xfrm>
              <a:blipFill>
                <a:blip r:embed="rId3"/>
                <a:stretch>
                  <a:fillRect l="-2195" t="-260" r="-131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初始归并段优化：置换选择</a:t>
            </a:r>
          </a:p>
        </p:txBody>
      </p:sp>
      <p:pic>
        <p:nvPicPr>
          <p:cNvPr id="4" name="图片 3"/>
          <p:cNvPicPr/>
          <p:nvPr/>
        </p:nvPicPr>
        <p:blipFill>
          <a:blip r:embed="rId4">
            <a:extLst>
              <a:ext uri="{28A0092B-C50C-407E-A947-70E740481C1C}">
                <a14:useLocalDpi xmlns:a14="http://schemas.microsoft.com/office/drawing/2010/main" val="0"/>
              </a:ext>
            </a:extLst>
          </a:blip>
          <a:srcRect/>
          <a:stretch>
            <a:fillRect/>
          </a:stretch>
        </p:blipFill>
        <p:spPr bwMode="auto">
          <a:xfrm>
            <a:off x="5765074" y="1509256"/>
            <a:ext cx="6426926" cy="5134432"/>
          </a:xfrm>
          <a:prstGeom prst="rect">
            <a:avLst/>
          </a:prstGeom>
          <a:noFill/>
          <a:ln>
            <a:noFill/>
          </a:ln>
        </p:spPr>
      </p:pic>
      <p:sp>
        <p:nvSpPr>
          <p:cNvPr id="2" name="矩形 1">
            <a:extLst>
              <a:ext uri="{FF2B5EF4-FFF2-40B4-BE49-F238E27FC236}">
                <a16:creationId xmlns:a16="http://schemas.microsoft.com/office/drawing/2014/main" id="{13EBD699-4DA8-411A-966D-28E4621645DF}"/>
              </a:ext>
            </a:extLst>
          </p:cNvPr>
          <p:cNvSpPr/>
          <p:nvPr/>
        </p:nvSpPr>
        <p:spPr>
          <a:xfrm>
            <a:off x="8204548" y="4121063"/>
            <a:ext cx="1553227" cy="2505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5E807BB-5BEC-43BA-9FBD-54876985FFEF}"/>
              </a:ext>
            </a:extLst>
          </p:cNvPr>
          <p:cNvSpPr txBox="1"/>
          <p:nvPr/>
        </p:nvSpPr>
        <p:spPr>
          <a:xfrm>
            <a:off x="4027098" y="6120315"/>
            <a:ext cx="1737976" cy="369332"/>
          </a:xfrm>
          <a:prstGeom prst="rect">
            <a:avLst/>
          </a:prstGeom>
          <a:noFill/>
        </p:spPr>
        <p:txBody>
          <a:bodyPr wrap="none" rtlCol="0">
            <a:spAutoFit/>
          </a:bodyPr>
          <a:lstStyle/>
          <a:p>
            <a:r>
              <a:rPr lang="zh-CN" altLang="en-US" b="1" dirty="0"/>
              <a:t>备注：表中</a:t>
            </a:r>
            <a:r>
              <a:rPr lang="en-US" altLang="zh-CN" b="1" dirty="0"/>
              <a:t>p=3</a:t>
            </a:r>
            <a:endParaRPr lang="zh-CN" altLang="en-US" b="1" dirty="0"/>
          </a:p>
        </p:txBody>
      </p:sp>
    </p:spTree>
    <p:extLst>
      <p:ext uri="{BB962C8B-B14F-4D97-AF65-F5344CB8AC3E}">
        <p14:creationId xmlns:p14="http://schemas.microsoft.com/office/powerpoint/2010/main" val="150484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5"/>
                <a:ext cx="11345715" cy="483929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数据读入内存中后，每次都只是找最小值。如果按照</a:t>
                </a:r>
                <a:r>
                  <a:rPr lang="zh-CN" altLang="en-US" sz="2800" b="0" dirty="0">
                    <a:ea typeface="华文楷体" panose="02010600040101010101" pitchFamily="2" charset="-122"/>
                    <a:cs typeface="Times New Roman" panose="02020603050405020304" pitchFamily="18" charset="0"/>
                  </a:rPr>
                  <a:t>上图</a:t>
                </a:r>
                <a:r>
                  <a:rPr lang="zh-CN" altLang="zh-CN" sz="2800" b="0" dirty="0">
                    <a:ea typeface="华文楷体" panose="02010600040101010101" pitchFamily="2" charset="-122"/>
                    <a:cs typeface="Times New Roman" panose="02020603050405020304" pitchFamily="18" charset="0"/>
                  </a:rPr>
                  <a:t>的方法输出一个元素，在输出元素的位置上再读入一个新的数据，最小值的选择就只能逐个比对，时间消耗为</a:t>
                </a:r>
                <a:r>
                  <a:rPr lang="en-US" altLang="zh-CN" sz="2800" b="0" dirty="0">
                    <a:ea typeface="华文楷体" panose="02010600040101010101" pitchFamily="2" charset="-122"/>
                    <a:cs typeface="Times New Roman" panose="02020603050405020304" pitchFamily="18" charset="0"/>
                  </a:rPr>
                  <a:t>O(p)</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如果内存中元素按照最小化堆来存储，输出元素就总是下标为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的元素，新读入的元素一开始放入空出的位置，紧接着对它进行调整，使得整个序列仍然保持堆结构，时间消耗为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i="1" smtClean="0">
                            <a:latin typeface="Cambria Math" panose="02040503050406030204" pitchFamily="18" charset="0"/>
                          </a:rPr>
                          <m:t>𝑝</m:t>
                        </m:r>
                      </m:e>
                    </m:func>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5"/>
                <a:ext cx="11345715" cy="4839293"/>
              </a:xfrm>
              <a:blipFill>
                <a:blip r:embed="rId3"/>
                <a:stretch>
                  <a:fillRect l="-913" t="-252" r="-397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初始归并段优化：置换选择</a:t>
            </a:r>
          </a:p>
        </p:txBody>
      </p:sp>
      <p:sp>
        <p:nvSpPr>
          <p:cNvPr id="2" name="椭圆 1"/>
          <p:cNvSpPr/>
          <p:nvPr/>
        </p:nvSpPr>
        <p:spPr>
          <a:xfrm>
            <a:off x="11530013" y="6486525"/>
            <a:ext cx="157162" cy="171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41960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087700" y="20209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外排序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k</a:t>
            </a:r>
            <a:r>
              <a:rPr lang="zh-CN" altLang="en-US" sz="2800" dirty="0">
                <a:latin typeface="华文楷体" pitchFamily="2" charset="-122"/>
                <a:ea typeface="华文楷体" pitchFamily="2" charset="-122"/>
              </a:rPr>
              <a:t>路归并</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多阶段归并</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置换选择</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最佳归并树*</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外排序：</a:t>
            </a:r>
          </a:p>
        </p:txBody>
      </p:sp>
    </p:spTree>
    <p:extLst>
      <p:ext uri="{BB962C8B-B14F-4D97-AF65-F5344CB8AC3E}">
        <p14:creationId xmlns:p14="http://schemas.microsoft.com/office/powerpoint/2010/main" val="34861340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7"/>
            <a:ext cx="11545740" cy="321949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用置换选择方法获得的初始归并段长度并不一致，这样在</a:t>
            </a:r>
            <a:r>
              <a:rPr lang="en-US" altLang="zh-CN" sz="2800" b="0" dirty="0">
                <a:ea typeface="华文楷体" panose="02010600040101010101" pitchFamily="2" charset="-122"/>
                <a:cs typeface="Times New Roman" panose="02020603050405020304" pitchFamily="18" charset="0"/>
              </a:rPr>
              <a:t>k</a:t>
            </a:r>
            <a:r>
              <a:rPr lang="zh-CN" altLang="zh-CN" sz="2800" b="0" dirty="0">
                <a:ea typeface="华文楷体" panose="02010600040101010101" pitchFamily="2" charset="-122"/>
                <a:cs typeface="Times New Roman" panose="02020603050405020304" pitchFamily="18" charset="0"/>
              </a:rPr>
              <a:t>路归并时有序段的不同组合就可能造成对磁带读写的次数不同。</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如：</a:t>
            </a:r>
            <a:r>
              <a:rPr lang="en-US" altLang="zh-CN" sz="2800" b="0" dirty="0">
                <a:ea typeface="华文楷体" panose="02010600040101010101" pitchFamily="2" charset="-122"/>
                <a:cs typeface="Times New Roman" panose="02020603050405020304" pitchFamily="18" charset="0"/>
              </a:rPr>
              <a:t>9</a:t>
            </a:r>
            <a:r>
              <a:rPr lang="zh-CN" altLang="zh-CN" sz="2800" b="0" dirty="0">
                <a:ea typeface="华文楷体" panose="02010600040101010101" pitchFamily="2" charset="-122"/>
                <a:cs typeface="Times New Roman" panose="02020603050405020304" pitchFamily="18" charset="0"/>
              </a:rPr>
              <a:t>个归并段中数据元素的个数分别为</a:t>
            </a:r>
            <a:r>
              <a:rPr lang="en-US" altLang="zh-CN" sz="2800" b="0" dirty="0">
                <a:ea typeface="华文楷体" panose="02010600040101010101" pitchFamily="2" charset="-122"/>
                <a:cs typeface="Times New Roman" panose="02020603050405020304" pitchFamily="18" charset="0"/>
              </a:rPr>
              <a:t>6</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9</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18</a:t>
            </a:r>
            <a:r>
              <a:rPr lang="zh-CN" altLang="zh-CN" sz="2800" b="0" dirty="0">
                <a:ea typeface="华文楷体" panose="02010600040101010101" pitchFamily="2" charset="-122"/>
                <a:cs typeface="Times New Roman" panose="02020603050405020304" pitchFamily="18" charset="0"/>
              </a:rPr>
              <a:t>，采用</a:t>
            </a:r>
            <a:r>
              <a:rPr lang="zh-CN" altLang="en-US" sz="2800" b="0" dirty="0">
                <a:ea typeface="华文楷体" panose="02010600040101010101" pitchFamily="2" charset="-122"/>
                <a:cs typeface="Times New Roman" panose="02020603050405020304" pitchFamily="18" charset="0"/>
              </a:rPr>
              <a:t>普通</a:t>
            </a:r>
            <a:r>
              <a:rPr lang="zh-CN" altLang="zh-CN" sz="2800" b="0" dirty="0">
                <a:ea typeface="华文楷体" panose="02010600040101010101" pitchFamily="2" charset="-122"/>
                <a:cs typeface="Times New Roman" panose="02020603050405020304" pitchFamily="18" charset="0"/>
              </a:rPr>
              <a:t>归并方法，总的磁带读写次数为</a:t>
            </a:r>
            <a:r>
              <a:rPr lang="en-US" altLang="zh-CN" sz="2800" b="0" dirty="0">
                <a:ea typeface="华文楷体" panose="02010600040101010101" pitchFamily="2" charset="-122"/>
                <a:cs typeface="Times New Roman" panose="02020603050405020304" pitchFamily="18" charset="0"/>
              </a:rPr>
              <a:t>504</a:t>
            </a:r>
            <a:r>
              <a:rPr lang="zh-CN" altLang="zh-CN" sz="2800" b="0" dirty="0">
                <a:ea typeface="华文楷体" panose="02010600040101010101" pitchFamily="2" charset="-122"/>
                <a:cs typeface="Times New Roman" panose="02020603050405020304" pitchFamily="18" charset="0"/>
              </a:rPr>
              <a:t>；如果采用类似哈夫曼树归并策略：小者优先，总的磁带读写次数为</a:t>
            </a:r>
            <a:r>
              <a:rPr lang="en-US" altLang="zh-CN" sz="2800" b="0" dirty="0">
                <a:ea typeface="华文楷体" panose="02010600040101010101" pitchFamily="2" charset="-122"/>
                <a:cs typeface="Times New Roman" panose="02020603050405020304" pitchFamily="18" charset="0"/>
              </a:rPr>
              <a:t>486</a:t>
            </a:r>
            <a:r>
              <a:rPr lang="zh-CN" altLang="zh-CN" sz="2800" b="0" dirty="0">
                <a:ea typeface="华文楷体" panose="02010600040101010101" pitchFamily="2" charset="-122"/>
                <a:cs typeface="Times New Roman" panose="02020603050405020304" pitchFamily="18" charset="0"/>
              </a:rPr>
              <a:t>，方法更优。</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最佳归并树</a:t>
            </a:r>
          </a:p>
        </p:txBody>
      </p:sp>
    </p:spTree>
    <p:extLst>
      <p:ext uri="{BB962C8B-B14F-4D97-AF65-F5344CB8AC3E}">
        <p14:creationId xmlns:p14="http://schemas.microsoft.com/office/powerpoint/2010/main" val="163605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18413" y="873714"/>
            <a:ext cx="6169323" cy="2705509"/>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387736" y="3375524"/>
            <a:ext cx="4953001" cy="3077528"/>
          </a:xfrm>
          <a:prstGeom prst="rect">
            <a:avLst/>
          </a:prstGeom>
          <a:noFill/>
          <a:ln>
            <a:noFill/>
          </a:ln>
        </p:spPr>
      </p:pic>
    </p:spTree>
    <p:extLst>
      <p:ext uri="{BB962C8B-B14F-4D97-AF65-F5344CB8AC3E}">
        <p14:creationId xmlns:p14="http://schemas.microsoft.com/office/powerpoint/2010/main" val="353313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7"/>
            <a:ext cx="11545740" cy="1168630"/>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初始归并段的次数并不总是正好使得每次归并都有</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个可用，如果有缺少，可增补</a:t>
            </a:r>
            <a:r>
              <a:rPr lang="en-US" altLang="zh-CN" sz="2800" b="0" dirty="0">
                <a:ea typeface="华文楷体" panose="02010600040101010101" pitchFamily="2" charset="-122"/>
                <a:cs typeface="Times New Roman" panose="02020603050405020304" pitchFamily="18" charset="0"/>
              </a:rPr>
              <a:t>t</a:t>
            </a:r>
            <a:r>
              <a:rPr lang="zh-CN" altLang="zh-CN" sz="2800" b="0" dirty="0">
                <a:ea typeface="华文楷体" panose="02010600040101010101" pitchFamily="2" charset="-122"/>
                <a:cs typeface="Times New Roman" panose="02020603050405020304" pitchFamily="18" charset="0"/>
              </a:rPr>
              <a:t>个长度为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的虚段。</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最佳归并树</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119203" y="3036097"/>
            <a:ext cx="4509506" cy="2711560"/>
          </a:xfrm>
          <a:prstGeom prst="rect">
            <a:avLst/>
          </a:prstGeom>
          <a:noFill/>
          <a:ln>
            <a:noFill/>
          </a:ln>
        </p:spPr>
      </p:pic>
      <p:sp>
        <p:nvSpPr>
          <p:cNvPr id="2" name="椭圆 1"/>
          <p:cNvSpPr/>
          <p:nvPr/>
        </p:nvSpPr>
        <p:spPr>
          <a:xfrm>
            <a:off x="11758613" y="6372225"/>
            <a:ext cx="128587" cy="2714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8119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737856"/>
            <a:ext cx="11545740" cy="4605794"/>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排序是数据存储后支持快速查找最重要的操作。</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排序根据数据的规模分为两种：当数据量不大，能一次性全部载入内存，可利用内部排序的方法；当数据量大，内存中只能存下部分数据，需要多次进行内外存之间数据的读写，可利外部排序的方法。</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常见的内部排序方法有很多，如冒泡排序、插入排序、归并排序、快速排序、选择排序、堆排序、基数排序。衡量一个内部排序的算法除了看时间、空间复杂度，还要看算法是否是稳定排序。</a:t>
            </a:r>
            <a:endParaRPr lang="en-US" altLang="zh-CN" sz="2800" b="0" dirty="0">
              <a:ea typeface="华文楷体" panose="02010600040101010101" pitchFamily="2" charset="-122"/>
              <a:cs typeface="Times New Roman" panose="02020603050405020304" pitchFamily="18" charset="0"/>
            </a:endParaRPr>
          </a:p>
          <a:p>
            <a:pPr marL="0" indent="0">
              <a:buNone/>
            </a:pP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456385" y="729944"/>
            <a:ext cx="1315890"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833915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512910" y="1793866"/>
                <a:ext cx="11545740" cy="429260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冒泡排序、插入排序、选择排序、快速排序的最坏情况下时间复杂度都是</a:t>
                </a:r>
                <a14:m>
                  <m:oMath xmlns:m="http://schemas.openxmlformats.org/officeDocument/2006/math">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O</m:t>
                    </m:r>
                    <m:r>
                      <a:rPr lang="en-US" altLang="zh-CN" sz="2800" b="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sz="2800" b="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2800" b="0" dirty="0">
                    <a:ea typeface="华文楷体" panose="02010600040101010101" pitchFamily="2" charset="-122"/>
                    <a:cs typeface="Times New Roman" panose="02020603050405020304" pitchFamily="18" charset="0"/>
                  </a:rPr>
                  <a:t>，特别地在数据原本正序的基础上冒泡排序和插入排序时间复杂度可以达到</a:t>
                </a:r>
                <a14:m>
                  <m:oMath xmlns:m="http://schemas.openxmlformats.org/officeDocument/2006/math">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O</m:t>
                    </m:r>
                    <m:r>
                      <a:rPr lang="en-US" altLang="zh-CN" sz="2800" b="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n</m:t>
                    </m:r>
                    <m:r>
                      <a:rPr lang="en-US" altLang="zh-CN" sz="2800" b="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2800" b="0" dirty="0">
                    <a:ea typeface="华文楷体" panose="02010600040101010101" pitchFamily="2" charset="-122"/>
                    <a:cs typeface="Times New Roman" panose="02020603050405020304" pitchFamily="18" charset="0"/>
                  </a:rPr>
                  <a:t>，基数排序和堆排序在一般情况下时间复杂度就能达到</a:t>
                </a:r>
                <a14:m>
                  <m:oMath xmlns:m="http://schemas.openxmlformats.org/officeDocument/2006/math">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O</m:t>
                    </m:r>
                    <m:r>
                      <a:rPr lang="en-US" altLang="zh-CN" sz="2800" b="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n</m:t>
                    </m:r>
                    <m:r>
                      <a:rPr lang="en-US" altLang="zh-CN" sz="2800" b="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2800" b="0" dirty="0">
                    <a:ea typeface="华文楷体" panose="02010600040101010101" pitchFamily="2" charset="-122"/>
                    <a:cs typeface="Times New Roman" panose="02020603050405020304" pitchFamily="18" charset="0"/>
                  </a:rPr>
                  <a:t>。归并排序、堆排序最坏情况、快速排序最好情况时间复杂度能达到</a:t>
                </a:r>
                <a14:m>
                  <m:oMath xmlns:m="http://schemas.openxmlformats.org/officeDocument/2006/math">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O</m:t>
                    </m:r>
                    <m:d>
                      <m:d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d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n</m:t>
                        </m:r>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e>
                    </m:d>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冒泡排序、插入排序、归并排序、快速排序、基数排序都是稳定排序，而希尔排序、选择排序、堆排序都是不稳定排序。</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512910" y="1793866"/>
                <a:ext cx="11545740" cy="4292609"/>
              </a:xfrm>
              <a:blipFill>
                <a:blip r:embed="rId3"/>
                <a:stretch>
                  <a:fillRect l="-898" t="-142" r="-31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456385" y="729944"/>
            <a:ext cx="1315890"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29695699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4791532"/>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外部排序采用分批将数据载入内存，经过内部排序后形成若干个初始归并段（有序子序列）、然后再利用归并的方法，最终形成一个有序序列。其时间消耗主要体现在内外存的数据读写上。</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在形成初始归并段阶段，利用置换选择方法可以拉长每个归并段长度，达到减少归并段数量的目的；</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在归并阶段，可以采用类似构造哈夫曼树的方法，利用最佳归并树达到减少数据读写次数的目的；</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如果归并采用</a:t>
            </a:r>
            <a:r>
              <a:rPr lang="en-US" altLang="zh-CN" sz="2800" b="0" dirty="0">
                <a:ea typeface="华文楷体" panose="02010600040101010101" pitchFamily="2" charset="-122"/>
                <a:cs typeface="Times New Roman" panose="02020603050405020304" pitchFamily="18" charset="0"/>
              </a:rPr>
              <a:t>k</a:t>
            </a:r>
            <a:r>
              <a:rPr lang="zh-CN" altLang="zh-CN" sz="2800" b="0" dirty="0">
                <a:ea typeface="华文楷体" panose="02010600040101010101" pitchFamily="2" charset="-122"/>
                <a:cs typeface="Times New Roman" panose="02020603050405020304" pitchFamily="18" charset="0"/>
              </a:rPr>
              <a:t>路，除了可以用</a:t>
            </a:r>
            <a:r>
              <a:rPr lang="en-US" altLang="zh-CN" sz="2800" b="0" dirty="0">
                <a:ea typeface="华文楷体" panose="02010600040101010101" pitchFamily="2" charset="-122"/>
                <a:cs typeface="Times New Roman" panose="02020603050405020304" pitchFamily="18" charset="0"/>
              </a:rPr>
              <a:t>2k</a:t>
            </a:r>
            <a:r>
              <a:rPr lang="zh-CN" altLang="zh-CN" sz="2800" b="0" dirty="0">
                <a:ea typeface="华文楷体" panose="02010600040101010101" pitchFamily="2" charset="-122"/>
                <a:cs typeface="Times New Roman" panose="02020603050405020304" pitchFamily="18" charset="0"/>
              </a:rPr>
              <a:t>个磁带也可以仅用</a:t>
            </a:r>
            <a:r>
              <a:rPr lang="en-US" altLang="zh-CN" sz="2800" b="0" dirty="0">
                <a:ea typeface="华文楷体" panose="02010600040101010101" pitchFamily="2" charset="-122"/>
                <a:cs typeface="Times New Roman" panose="02020603050405020304" pitchFamily="18" charset="0"/>
              </a:rPr>
              <a:t>k+1</a:t>
            </a:r>
            <a:r>
              <a:rPr lang="zh-CN" altLang="zh-CN" sz="2800" b="0" dirty="0">
                <a:ea typeface="华文楷体" panose="02010600040101010101" pitchFamily="2" charset="-122"/>
                <a:cs typeface="Times New Roman" panose="02020603050405020304" pitchFamily="18" charset="0"/>
              </a:rPr>
              <a:t>个磁带来解决。</a:t>
            </a:r>
          </a:p>
          <a:p>
            <a:pPr>
              <a:buFont typeface="Wingdings" panose="05000000000000000000" pitchFamily="2" charset="2"/>
              <a:buChar char="Ø"/>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456385" y="729944"/>
            <a:ext cx="1315890"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3078808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4846360" cy="5060598"/>
          </a:xfrm>
        </p:spPr>
        <p:txBody>
          <a:bodyPr>
            <a:normAutofit/>
          </a:bodyPr>
          <a:lstStyle/>
          <a:p>
            <a:pPr>
              <a:buFont typeface="Wingdings" panose="05000000000000000000" pitchFamily="2" charset="2"/>
              <a:buChar char="Ø"/>
            </a:pPr>
            <a:r>
              <a:rPr lang="zh-CN" altLang="zh-CN" sz="2800" dirty="0">
                <a:ea typeface="华文楷体" panose="02010600040101010101" pitchFamily="2" charset="-122"/>
                <a:cs typeface="Times New Roman" panose="02020603050405020304" pitchFamily="18" charset="0"/>
              </a:rPr>
              <a:t>泛化</a:t>
            </a:r>
            <a:r>
              <a:rPr lang="zh-CN" altLang="en-US" sz="280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逐渐递减</a:t>
            </a:r>
            <a:r>
              <a:rPr lang="en-US" altLang="zh-CN" sz="2800" b="0" dirty="0" err="1">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的右边界，</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从</a:t>
            </a:r>
            <a:r>
              <a:rPr lang="en-US" altLang="zh-CN" sz="2800" b="0" dirty="0">
                <a:ea typeface="华文楷体" panose="02010600040101010101" pitchFamily="2" charset="-122"/>
                <a:cs typeface="Times New Roman" panose="02020603050405020304" pitchFamily="18" charset="0"/>
              </a:rPr>
              <a:t>n-2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n-3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逐步递减到</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dirty="0">
                <a:ea typeface="华文楷体" panose="02010600040101010101" pitchFamily="2" charset="-122"/>
                <a:cs typeface="Times New Roman" panose="02020603050405020304" pitchFamily="18" charset="0"/>
              </a:rPr>
              <a:t>   </a:t>
            </a:r>
            <a:r>
              <a:rPr lang="en-US" altLang="zh-CN" sz="2800" b="0" dirty="0">
                <a:ea typeface="华文楷体" panose="02010600040101010101" pitchFamily="2" charset="-122"/>
                <a:cs typeface="Times New Roman" panose="02020603050405020304" pitchFamily="18" charset="0"/>
              </a:rPr>
              <a:t>for (j=n-1; j&gt;0; j--)</a:t>
            </a:r>
            <a:endParaRPr lang="zh-CN" altLang="zh-CN" sz="2800" b="0" dirty="0">
              <a:ea typeface="华文楷体" panose="02010600040101010101" pitchFamily="2" charset="-122"/>
              <a:cs typeface="Times New Roman" panose="02020603050405020304" pitchFamily="18" charset="0"/>
            </a:endParaRPr>
          </a:p>
          <a:p>
            <a:pPr marL="457200" lvl="1" indent="0">
              <a:buNone/>
            </a:pPr>
            <a:r>
              <a:rPr lang="en-US" altLang="zh-CN" sz="2800" b="0" dirty="0">
                <a:ea typeface="华文楷体" panose="02010600040101010101" pitchFamily="2" charset="-122"/>
                <a:cs typeface="Times New Roman" panose="02020603050405020304" pitchFamily="18" charset="0"/>
              </a:rPr>
              <a:t>    for (</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=0; </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&lt;j; </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457200" lvl="1" indent="0">
              <a:buNone/>
            </a:pPr>
            <a:r>
              <a:rPr lang="en-US" altLang="zh-CN" sz="2800" b="0" dirty="0">
                <a:ea typeface="华文楷体" panose="02010600040101010101" pitchFamily="2" charset="-122"/>
                <a:cs typeface="Times New Roman" panose="02020603050405020304" pitchFamily="18" charset="0"/>
              </a:rPr>
              <a:t>       if (a[</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]&gt;a[i+1])</a:t>
            </a:r>
            <a:endParaRPr lang="zh-CN" altLang="zh-CN" sz="2800" b="0" dirty="0">
              <a:ea typeface="华文楷体" panose="02010600040101010101" pitchFamily="2" charset="-122"/>
              <a:cs typeface="Times New Roman" panose="02020603050405020304" pitchFamily="18" charset="0"/>
            </a:endParaRPr>
          </a:p>
          <a:p>
            <a:pPr marL="457200" lvl="1" indent="0">
              <a:buNone/>
            </a:pPr>
            <a:r>
              <a:rPr lang="en-US" altLang="zh-CN" sz="2800" b="0" dirty="0">
                <a:ea typeface="华文楷体" panose="02010600040101010101" pitchFamily="2" charset="-122"/>
                <a:cs typeface="Times New Roman" panose="02020603050405020304" pitchFamily="18" charset="0"/>
              </a:rPr>
              <a:t>       {   </a:t>
            </a:r>
            <a:r>
              <a:rPr lang="en-US" altLang="zh-CN" sz="2800" b="0" dirty="0" err="1">
                <a:ea typeface="华文楷体" panose="02010600040101010101" pitchFamily="2" charset="-122"/>
                <a:cs typeface="Times New Roman" panose="02020603050405020304" pitchFamily="18" charset="0"/>
              </a:rPr>
              <a:t>tmp</a:t>
            </a:r>
            <a:r>
              <a:rPr lang="en-US" altLang="zh-CN" sz="2800" b="0" dirty="0">
                <a:ea typeface="华文楷体" panose="02010600040101010101" pitchFamily="2" charset="-122"/>
                <a:cs typeface="Times New Roman" panose="02020603050405020304" pitchFamily="18" charset="0"/>
              </a:rPr>
              <a:t> = a[</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457200" lvl="1" indent="0">
              <a:buNone/>
            </a:pPr>
            <a:r>
              <a:rPr lang="en-US" altLang="zh-CN" sz="2800" b="0" dirty="0">
                <a:ea typeface="华文楷体" panose="02010600040101010101" pitchFamily="2" charset="-122"/>
                <a:cs typeface="Times New Roman" panose="02020603050405020304" pitchFamily="18" charset="0"/>
              </a:rPr>
              <a:t>           a[</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 = a[i+1];</a:t>
            </a:r>
            <a:endParaRPr lang="zh-CN" altLang="zh-CN" sz="2800" b="0" dirty="0">
              <a:ea typeface="华文楷体" panose="02010600040101010101" pitchFamily="2" charset="-122"/>
              <a:cs typeface="Times New Roman" panose="02020603050405020304" pitchFamily="18" charset="0"/>
            </a:endParaRPr>
          </a:p>
          <a:p>
            <a:pPr marL="457200" lvl="1" indent="0">
              <a:buNone/>
            </a:pPr>
            <a:r>
              <a:rPr lang="en-US" altLang="zh-CN" sz="2800" b="0" dirty="0">
                <a:ea typeface="华文楷体" panose="02010600040101010101" pitchFamily="2" charset="-122"/>
                <a:cs typeface="Times New Roman" panose="02020603050405020304" pitchFamily="18" charset="0"/>
              </a:rPr>
              <a:t>           a[i+1] = </a:t>
            </a:r>
            <a:r>
              <a:rPr lang="en-US" altLang="zh-CN" sz="2800" b="0" dirty="0" err="1">
                <a:ea typeface="华文楷体" panose="02010600040101010101" pitchFamily="2" charset="-122"/>
                <a:cs typeface="Times New Roman" panose="02020603050405020304" pitchFamily="18" charset="0"/>
              </a:rPr>
              <a:t>tmp</a:t>
            </a:r>
            <a:r>
              <a:rPr lang="en-US" altLang="zh-CN" sz="2800" b="0" dirty="0">
                <a:ea typeface="华文楷体" panose="02010600040101010101" pitchFamily="2" charset="-122"/>
                <a:cs typeface="Times New Roman" panose="02020603050405020304" pitchFamily="18" charset="0"/>
              </a:rPr>
              <a:t>;  }</a:t>
            </a: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冒泡排序算法实现</a:t>
            </a:r>
          </a:p>
        </p:txBody>
      </p:sp>
      <p:sp>
        <p:nvSpPr>
          <p:cNvPr id="2" name="文本框 1"/>
          <p:cNvSpPr txBox="1"/>
          <p:nvPr/>
        </p:nvSpPr>
        <p:spPr>
          <a:xfrm>
            <a:off x="5523722" y="2171130"/>
            <a:ext cx="6307494" cy="20621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外循环中</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j</a:t>
            </a: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左边界</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j=n-1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内循环如上页原型</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右边界</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j=1,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内循环仅</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比</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5225143" y="1363960"/>
            <a:ext cx="74645" cy="44583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667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4846360" cy="5060598"/>
          </a:xfrm>
        </p:spPr>
        <p:txBody>
          <a:bodyPr>
            <a:norm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当某趟排序中一次交换都没有发生，说明已经有序。</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可每趟排序设置是否发生交换标志。</a:t>
            </a:r>
            <a:endParaRPr lang="en-US" altLang="zh-CN" sz="2800" b="0" dirty="0">
              <a:latin typeface="华文楷体" panose="02010600040101010101" pitchFamily="2" charset="-122"/>
              <a:ea typeface="华文楷体" panose="02010600040101010101" pitchFamily="2" charset="-122"/>
            </a:endParaRPr>
          </a:p>
          <a:p>
            <a:pPr marL="0" indent="0">
              <a:buNone/>
            </a:pPr>
            <a:r>
              <a:rPr lang="en-US" altLang="zh-CN" sz="2800" b="0" dirty="0"/>
              <a:t>   </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冒泡排序算法的优化</a:t>
            </a:r>
          </a:p>
        </p:txBody>
      </p:sp>
      <p:sp>
        <p:nvSpPr>
          <p:cNvPr id="2" name="文本框 1"/>
          <p:cNvSpPr txBox="1"/>
          <p:nvPr/>
        </p:nvSpPr>
        <p:spPr>
          <a:xfrm>
            <a:off x="5337111" y="467147"/>
            <a:ext cx="6307494" cy="6251968"/>
          </a:xfrm>
          <a:prstGeom prst="rect">
            <a:avLst/>
          </a:prstGeom>
          <a:noFill/>
        </p:spPr>
        <p:txBody>
          <a:bodyPr wrap="square" rtlCol="0">
            <a:spAutoFit/>
          </a:bodyPr>
          <a:lstStyle/>
          <a:p>
            <a:pPr>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p>
          <a:p>
            <a:pPr>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bubbleSort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 </a:t>
            </a:r>
          </a:p>
          <a:p>
            <a:pPr>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j;   bool  change = true;</a:t>
            </a:r>
          </a:p>
          <a:p>
            <a:pPr>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pPr marL="0" lvl="1">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for (j=n-1; j&gt;0&amp;&amp;change; j--)</a:t>
            </a:r>
          </a:p>
          <a:p>
            <a:pPr marL="0" lvl="1">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change =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&lt;j;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pPr lvl="1">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(a[</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]&gt;a[i+1])</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a[i+1];</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a[i+1]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change = true;</a:t>
            </a:r>
          </a:p>
          <a:p>
            <a:pPr lvl="1">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a:t>
            </a:r>
          </a:p>
          <a:p>
            <a:pPr lvl="1">
              <a:lnSpc>
                <a:spcPct val="120000"/>
              </a:lnSpc>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5225143" y="1363960"/>
            <a:ext cx="74645" cy="44583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50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5060598"/>
          </a:xfrm>
        </p:spPr>
        <p:txBody>
          <a:bodyPr>
            <a:normAutofit fontScale="85000" lnSpcReduction="10000"/>
          </a:bodyPr>
          <a:lstStyle/>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在两两比较时，前者和后者相邻，且</a:t>
            </a:r>
            <a:r>
              <a:rPr lang="zh-CN" altLang="en-US" sz="3200" b="0" dirty="0">
                <a:highlight>
                  <a:srgbClr val="FFFF00"/>
                </a:highlight>
                <a:ea typeface="华文楷体" panose="02010600040101010101" pitchFamily="2" charset="-122"/>
                <a:cs typeface="Times New Roman" panose="02020603050405020304" pitchFamily="18" charset="0"/>
              </a:rPr>
              <a:t>前者大于后者</a:t>
            </a:r>
            <a:r>
              <a:rPr lang="zh-CN" altLang="en-US" sz="3200" b="0" dirty="0">
                <a:ea typeface="华文楷体" panose="02010600040101010101" pitchFamily="2" charset="-122"/>
                <a:cs typeface="Times New Roman" panose="02020603050405020304" pitchFamily="18" charset="0"/>
              </a:rPr>
              <a:t>才交换，相等则保持不动，故是</a:t>
            </a:r>
            <a:r>
              <a:rPr lang="zh-CN" altLang="en-US" sz="3200" dirty="0">
                <a:ea typeface="华文楷体" panose="02010600040101010101" pitchFamily="2" charset="-122"/>
                <a:cs typeface="Times New Roman" panose="02020603050405020304" pitchFamily="18" charset="0"/>
              </a:rPr>
              <a:t>稳定排序</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ea typeface="华文楷体" panose="02010600040101010101" pitchFamily="2" charset="-122"/>
                <a:cs typeface="Times New Roman" panose="02020603050405020304" pitchFamily="18" charset="0"/>
              </a:rPr>
              <a:t>  从上图示例中，可看出</a:t>
            </a:r>
            <a:r>
              <a:rPr lang="en-US" altLang="zh-CN" sz="3200" b="0" dirty="0">
                <a:ea typeface="华文楷体" panose="02010600040101010101" pitchFamily="2" charset="-122"/>
                <a:cs typeface="Times New Roman" panose="02020603050405020304" pitchFamily="18" charset="0"/>
              </a:rPr>
              <a:t>72(a),72(b)</a:t>
            </a:r>
            <a:r>
              <a:rPr lang="zh-CN" altLang="en-US" sz="3200" b="0" dirty="0">
                <a:ea typeface="华文楷体" panose="02010600040101010101" pitchFamily="2" charset="-122"/>
                <a:cs typeface="Times New Roman" panose="02020603050405020304" pitchFamily="18" charset="0"/>
              </a:rPr>
              <a:t>在排序前后相对位置不变。</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内外循环相互不独立，打开外循环。</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zh-CN" altLang="en-US" sz="3200" b="0" dirty="0">
                <a:ea typeface="华文楷体" panose="02010600040101010101" pitchFamily="2" charset="-122"/>
                <a:cs typeface="Times New Roman" panose="02020603050405020304" pitchFamily="18" charset="0"/>
              </a:rPr>
              <a:t>当</a:t>
            </a:r>
            <a:r>
              <a:rPr lang="en-US" altLang="zh-CN" sz="3200" b="0" dirty="0">
                <a:ea typeface="华文楷体" panose="02010600040101010101" pitchFamily="2" charset="-122"/>
                <a:cs typeface="Times New Roman" panose="02020603050405020304" pitchFamily="18" charset="0"/>
              </a:rPr>
              <a:t>j=n-1</a:t>
            </a:r>
            <a:r>
              <a:rPr lang="zh-CN" altLang="en-US" sz="3200" b="0" dirty="0">
                <a:ea typeface="华文楷体" panose="02010600040101010101" pitchFamily="2" charset="-122"/>
                <a:cs typeface="Times New Roman" panose="02020603050405020304" pitchFamily="18" charset="0"/>
              </a:rPr>
              <a:t>时，比较</a:t>
            </a:r>
            <a:r>
              <a:rPr lang="en-US" altLang="zh-CN" sz="3200" b="0" dirty="0">
                <a:ea typeface="华文楷体" panose="02010600040101010101" pitchFamily="2" charset="-122"/>
                <a:cs typeface="Times New Roman" panose="02020603050405020304" pitchFamily="18" charset="0"/>
              </a:rPr>
              <a:t>n-1</a:t>
            </a:r>
            <a:r>
              <a:rPr lang="zh-CN" altLang="en-US" sz="3200" b="0" dirty="0">
                <a:ea typeface="华文楷体" panose="02010600040101010101" pitchFamily="2" charset="-122"/>
                <a:cs typeface="Times New Roman" panose="02020603050405020304" pitchFamily="18" charset="0"/>
              </a:rPr>
              <a:t>次；</a:t>
            </a:r>
            <a:r>
              <a:rPr lang="en-US" altLang="zh-CN" sz="3200" b="0" dirty="0">
                <a:ea typeface="华文楷体" panose="02010600040101010101" pitchFamily="2" charset="-122"/>
                <a:cs typeface="Times New Roman" panose="02020603050405020304" pitchFamily="18" charset="0"/>
              </a:rPr>
              <a:t>   </a:t>
            </a:r>
            <a:r>
              <a:rPr lang="zh-CN" altLang="en-US" sz="3200" b="0" dirty="0">
                <a:ea typeface="华文楷体" panose="02010600040101010101" pitchFamily="2" charset="-122"/>
                <a:cs typeface="Times New Roman" panose="02020603050405020304" pitchFamily="18" charset="0"/>
              </a:rPr>
              <a:t>当</a:t>
            </a:r>
            <a:r>
              <a:rPr lang="en-US" altLang="zh-CN" sz="3200" b="0" dirty="0">
                <a:ea typeface="华文楷体" panose="02010600040101010101" pitchFamily="2" charset="-122"/>
                <a:cs typeface="Times New Roman" panose="02020603050405020304" pitchFamily="18" charset="0"/>
              </a:rPr>
              <a:t>j=n-2</a:t>
            </a:r>
            <a:r>
              <a:rPr lang="zh-CN" altLang="en-US" sz="3200" b="0" dirty="0">
                <a:ea typeface="华文楷体" panose="02010600040101010101" pitchFamily="2" charset="-122"/>
                <a:cs typeface="Times New Roman" panose="02020603050405020304" pitchFamily="18" charset="0"/>
              </a:rPr>
              <a:t>时，比较</a:t>
            </a:r>
            <a:r>
              <a:rPr lang="en-US" altLang="zh-CN" sz="3200" b="0" dirty="0">
                <a:ea typeface="华文楷体" panose="02010600040101010101" pitchFamily="2" charset="-122"/>
                <a:cs typeface="Times New Roman" panose="02020603050405020304" pitchFamily="18" charset="0"/>
              </a:rPr>
              <a:t>n-2</a:t>
            </a:r>
            <a:r>
              <a:rPr lang="zh-CN" altLang="en-US" sz="3200" b="0" dirty="0">
                <a:ea typeface="华文楷体" panose="02010600040101010101" pitchFamily="2" charset="-122"/>
                <a:cs typeface="Times New Roman" panose="02020603050405020304" pitchFamily="18" charset="0"/>
              </a:rPr>
              <a:t>次； </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ea typeface="华文楷体" panose="02010600040101010101" pitchFamily="2" charset="-122"/>
                <a:cs typeface="Times New Roman" panose="02020603050405020304" pitchFamily="18" charset="0"/>
              </a:rPr>
              <a:t>   当</a:t>
            </a:r>
            <a:r>
              <a:rPr lang="en-US" altLang="zh-CN" sz="3200" b="0" dirty="0">
                <a:ea typeface="华文楷体" panose="02010600040101010101" pitchFamily="2" charset="-122"/>
                <a:cs typeface="Times New Roman" panose="02020603050405020304" pitchFamily="18" charset="0"/>
              </a:rPr>
              <a:t>j=1</a:t>
            </a:r>
            <a:r>
              <a:rPr lang="zh-CN" altLang="en-US" sz="3200" b="0" dirty="0">
                <a:ea typeface="华文楷体" panose="02010600040101010101" pitchFamily="2" charset="-122"/>
                <a:cs typeface="Times New Roman" panose="02020603050405020304" pitchFamily="18" charset="0"/>
              </a:rPr>
              <a:t>时，比较</a:t>
            </a:r>
            <a:r>
              <a:rPr lang="en-US" altLang="zh-CN" sz="3200" b="0" dirty="0">
                <a:ea typeface="华文楷体" panose="02010600040101010101" pitchFamily="2" charset="-122"/>
                <a:cs typeface="Times New Roman" panose="02020603050405020304" pitchFamily="18" charset="0"/>
              </a:rPr>
              <a:t>1</a:t>
            </a:r>
            <a:r>
              <a:rPr lang="zh-CN" altLang="en-US" sz="3200" b="0" dirty="0">
                <a:ea typeface="华文楷体" panose="02010600040101010101" pitchFamily="2" charset="-122"/>
                <a:cs typeface="Times New Roman" panose="02020603050405020304" pitchFamily="18" charset="0"/>
              </a:rPr>
              <a:t>次； 共</a:t>
            </a:r>
            <a:r>
              <a:rPr lang="en-US" altLang="zh-CN" sz="3200" b="0" dirty="0">
                <a:ea typeface="华文楷体" panose="02010600040101010101" pitchFamily="2" charset="-122"/>
                <a:cs typeface="Times New Roman" panose="02020603050405020304" pitchFamily="18" charset="0"/>
              </a:rPr>
              <a:t>(1+2+3+…+n-1)=n(n-1)/2</a:t>
            </a:r>
            <a:r>
              <a:rPr lang="zh-CN" altLang="en-US" sz="3200" b="0" dirty="0">
                <a:ea typeface="华文楷体" panose="02010600040101010101" pitchFamily="2" charset="-122"/>
                <a:cs typeface="Times New Roman" panose="02020603050405020304" pitchFamily="18" charset="0"/>
              </a:rPr>
              <a:t>次</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baseline="30000" dirty="0">
                <a:ea typeface="华文楷体" panose="02010600040101010101" pitchFamily="2" charset="-122"/>
                <a:cs typeface="Times New Roman" panose="02020603050405020304" pitchFamily="18" charset="0"/>
              </a:rPr>
              <a:t>    </a:t>
            </a:r>
            <a:r>
              <a:rPr lang="zh-CN" altLang="en-US" sz="3200" b="0" dirty="0">
                <a:ea typeface="华文楷体" panose="02010600040101010101" pitchFamily="2" charset="-122"/>
                <a:cs typeface="Times New Roman" panose="02020603050405020304" pitchFamily="18" charset="0"/>
              </a:rPr>
              <a:t>最差时，每趟都有交换，复杂度：</a:t>
            </a:r>
            <a:r>
              <a:rPr lang="en-US" altLang="zh-CN" sz="3200" dirty="0">
                <a:ea typeface="华文楷体" panose="02010600040101010101" pitchFamily="2" charset="-122"/>
                <a:cs typeface="Times New Roman" panose="02020603050405020304" pitchFamily="18" charset="0"/>
              </a:rPr>
              <a:t>O(n</a:t>
            </a:r>
            <a:r>
              <a:rPr lang="en-US" altLang="zh-CN" sz="3200" baseline="30000" dirty="0">
                <a:ea typeface="华文楷体" panose="02010600040101010101" pitchFamily="2" charset="-122"/>
                <a:cs typeface="Times New Roman" panose="02020603050405020304" pitchFamily="18" charset="0"/>
              </a:rPr>
              <a:t>2</a:t>
            </a:r>
            <a:r>
              <a:rPr lang="en-US" altLang="zh-CN" sz="320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258763" indent="0">
              <a:buNone/>
            </a:pPr>
            <a:r>
              <a:rPr lang="zh-CN" altLang="en-US" sz="3200" b="0" dirty="0">
                <a:ea typeface="华文楷体" panose="02010600040101010101" pitchFamily="2" charset="-122"/>
                <a:cs typeface="Times New Roman" panose="02020603050405020304" pitchFamily="18" charset="0"/>
              </a:rPr>
              <a:t>最好时，第一趟就没有交换，原本有序，复杂度：</a:t>
            </a:r>
            <a:r>
              <a:rPr lang="en-US" altLang="zh-CN" sz="3200" dirty="0">
                <a:ea typeface="华文楷体" panose="02010600040101010101" pitchFamily="2" charset="-122"/>
                <a:cs typeface="Times New Roman" panose="02020603050405020304" pitchFamily="18" charset="0"/>
              </a:rPr>
              <a:t>O(n)</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258763" indent="0">
              <a:buNone/>
            </a:pPr>
            <a:r>
              <a:rPr lang="zh-CN" altLang="en-US" sz="3200" b="0" dirty="0">
                <a:ea typeface="华文楷体" panose="02010600040101010101" pitchFamily="2" charset="-122"/>
                <a:cs typeface="Times New Roman" panose="02020603050405020304" pitchFamily="18" charset="0"/>
              </a:rPr>
              <a:t>总体介于两者之间，</a:t>
            </a:r>
            <a:r>
              <a:rPr lang="zh-CN" altLang="en-US" sz="3200" dirty="0">
                <a:ea typeface="华文楷体" panose="02010600040101010101" pitchFamily="2" charset="-122"/>
                <a:cs typeface="Times New Roman" panose="02020603050405020304" pitchFamily="18" charset="0"/>
              </a:rPr>
              <a:t>一般称其复杂度为</a:t>
            </a:r>
            <a:r>
              <a:rPr lang="en-US" altLang="zh-CN" sz="3200" dirty="0">
                <a:ea typeface="华文楷体" panose="02010600040101010101" pitchFamily="2" charset="-122"/>
                <a:cs typeface="Times New Roman" panose="02020603050405020304" pitchFamily="18" charset="0"/>
              </a:rPr>
              <a:t>O(n</a:t>
            </a:r>
            <a:r>
              <a:rPr lang="en-US" altLang="zh-CN" sz="3200" baseline="30000" dirty="0">
                <a:ea typeface="华文楷体" panose="02010600040101010101" pitchFamily="2" charset="-122"/>
                <a:cs typeface="Times New Roman" panose="02020603050405020304" pitchFamily="18" charset="0"/>
              </a:rPr>
              <a:t>2</a:t>
            </a:r>
            <a:r>
              <a:rPr lang="en-US" altLang="zh-CN" sz="3200" dirty="0">
                <a:ea typeface="华文楷体" panose="02010600040101010101" pitchFamily="2" charset="-122"/>
                <a:cs typeface="Times New Roman" panose="02020603050405020304" pitchFamily="18" charset="0"/>
              </a:rPr>
              <a:t>) </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冒泡排序算法分析：</a:t>
            </a:r>
          </a:p>
        </p:txBody>
      </p:sp>
      <p:sp>
        <p:nvSpPr>
          <p:cNvPr id="2" name="椭圆 1"/>
          <p:cNvSpPr/>
          <p:nvPr/>
        </p:nvSpPr>
        <p:spPr>
          <a:xfrm>
            <a:off x="11572875" y="6429375"/>
            <a:ext cx="185738"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8080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冒泡排序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插入排序</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希尔排序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归并排序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快速排序</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选择排序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堆排序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优先队列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基数排序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内排序：</a:t>
            </a:r>
          </a:p>
        </p:txBody>
      </p:sp>
    </p:spTree>
    <p:extLst>
      <p:ext uri="{BB962C8B-B14F-4D97-AF65-F5344CB8AC3E}">
        <p14:creationId xmlns:p14="http://schemas.microsoft.com/office/powerpoint/2010/main" val="4195990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713691" cy="1889927"/>
          </a:xfrm>
        </p:spPr>
        <p:txBody>
          <a:bodyPr>
            <a:normAutofit fontScale="92500" lnSpcReduction="10000"/>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插入</a:t>
            </a:r>
            <a:r>
              <a:rPr lang="zh-CN" altLang="zh-CN" sz="3200" b="0" dirty="0">
                <a:latin typeface="华文楷体" panose="02010600040101010101" pitchFamily="2" charset="-122"/>
                <a:ea typeface="华文楷体" panose="02010600040101010101" pitchFamily="2" charset="-122"/>
              </a:rPr>
              <a:t>排序的思想：</a:t>
            </a:r>
            <a:endParaRPr lang="en-US" altLang="zh-CN" sz="3200" b="0" dirty="0">
              <a:latin typeface="华文楷体" panose="02010600040101010101" pitchFamily="2" charset="-122"/>
              <a:ea typeface="华文楷体" panose="02010600040101010101" pitchFamily="2" charset="-122"/>
            </a:endParaRPr>
          </a:p>
          <a:p>
            <a:pPr marL="357188" indent="0">
              <a:buNone/>
            </a:pPr>
            <a:r>
              <a:rPr lang="zh-CN" altLang="en-US" sz="3200" dirty="0">
                <a:latin typeface="华文楷体" panose="02010600040101010101" pitchFamily="2" charset="-122"/>
                <a:ea typeface="华文楷体" panose="02010600040101010101" pitchFamily="2" charset="-122"/>
              </a:rPr>
              <a:t>以两两比较为基础，将一个元素插入到有序序列</a:t>
            </a:r>
            <a:endParaRPr lang="en-US" altLang="zh-CN" sz="3200" dirty="0">
              <a:latin typeface="华文楷体" panose="02010600040101010101" pitchFamily="2" charset="-122"/>
              <a:ea typeface="华文楷体" panose="02010600040101010101" pitchFamily="2" charset="-122"/>
            </a:endParaRPr>
          </a:p>
          <a:p>
            <a:pPr marL="357188" indent="0">
              <a:buNone/>
            </a:pPr>
            <a:r>
              <a:rPr lang="zh-CN" altLang="en-US" sz="3200" b="0" dirty="0">
                <a:latin typeface="华文楷体" panose="02010600040101010101" pitchFamily="2" charset="-122"/>
                <a:ea typeface="华文楷体" panose="02010600040101010101" pitchFamily="2" charset="-122"/>
              </a:rPr>
              <a:t>如</a:t>
            </a:r>
            <a:r>
              <a:rPr lang="en-US" altLang="zh-CN" sz="3200" b="0" dirty="0">
                <a:latin typeface="华文楷体" panose="02010600040101010101" pitchFamily="2" charset="-122"/>
                <a:ea typeface="华文楷体" panose="02010600040101010101" pitchFamily="2" charset="-122"/>
              </a:rPr>
              <a:t>:</a:t>
            </a:r>
            <a:r>
              <a:rPr lang="zh-CN" altLang="en-US" sz="3200" b="0" dirty="0">
                <a:latin typeface="华文楷体" panose="02010600040101010101" pitchFamily="2" charset="-122"/>
                <a:ea typeface="华文楷体" panose="02010600040101010101" pitchFamily="2" charset="-122"/>
              </a:rPr>
              <a:t>将</a:t>
            </a:r>
            <a:r>
              <a:rPr lang="en-US" altLang="zh-CN" sz="3200" b="0" dirty="0">
                <a:latin typeface="华文楷体" panose="02010600040101010101" pitchFamily="2" charset="-122"/>
                <a:ea typeface="华文楷体" panose="02010600040101010101" pitchFamily="2" charset="-122"/>
              </a:rPr>
              <a:t>15</a:t>
            </a:r>
            <a:r>
              <a:rPr lang="zh-CN" altLang="en-US" sz="3200" b="0" dirty="0">
                <a:latin typeface="华文楷体" panose="02010600040101010101" pitchFamily="2" charset="-122"/>
                <a:ea typeface="华文楷体" panose="02010600040101010101" pitchFamily="2" charset="-122"/>
              </a:rPr>
              <a:t>插入一个序列</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插入排序</a:t>
            </a:r>
          </a:p>
        </p:txBody>
      </p:sp>
      <p:pic>
        <p:nvPicPr>
          <p:cNvPr id="2" name="图片 1"/>
          <p:cNvPicPr>
            <a:picLocks noChangeAspect="1"/>
          </p:cNvPicPr>
          <p:nvPr/>
        </p:nvPicPr>
        <p:blipFill>
          <a:blip r:embed="rId3"/>
          <a:stretch>
            <a:fillRect/>
          </a:stretch>
        </p:blipFill>
        <p:spPr>
          <a:xfrm>
            <a:off x="5052184" y="2806075"/>
            <a:ext cx="5801346" cy="3753751"/>
          </a:xfrm>
          <a:prstGeom prst="rect">
            <a:avLst/>
          </a:prstGeom>
        </p:spPr>
      </p:pic>
    </p:spTree>
    <p:extLst>
      <p:ext uri="{BB962C8B-B14F-4D97-AF65-F5344CB8AC3E}">
        <p14:creationId xmlns:p14="http://schemas.microsoft.com/office/powerpoint/2010/main" val="3193982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插入实现代码：</a:t>
            </a:r>
          </a:p>
        </p:txBody>
      </p:sp>
      <p:sp>
        <p:nvSpPr>
          <p:cNvPr id="2" name="文本框 1"/>
          <p:cNvSpPr txBox="1"/>
          <p:nvPr/>
        </p:nvSpPr>
        <p:spPr>
          <a:xfrm>
            <a:off x="341460" y="1346990"/>
            <a:ext cx="11366836" cy="5262979"/>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为有序表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中当前元素的个数，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为待插入新元素</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从后往前找第一个不比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大的元素，大者后移一位</a:t>
            </a: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for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=n-1;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&gt;=0;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(a[</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]&lt;=x) break;</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a[i+1] = a[</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a[i+1] = x;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在腾出的位置上存新元素</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x</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74798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259150" y="2292460"/>
            <a:ext cx="3941876" cy="2222391"/>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排序概念</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内排序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00050" y="871537"/>
            <a:ext cx="2957513" cy="631391"/>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3200" b="1" dirty="0">
                <a:latin typeface="华文楷体" pitchFamily="2" charset="-122"/>
                <a:ea typeface="华文楷体" pitchFamily="2" charset="-122"/>
              </a:rPr>
              <a:t>排序：</a:t>
            </a:r>
          </a:p>
        </p:txBody>
      </p:sp>
    </p:spTree>
    <p:extLst>
      <p:ext uri="{BB962C8B-B14F-4D97-AF65-F5344CB8AC3E}">
        <p14:creationId xmlns:p14="http://schemas.microsoft.com/office/powerpoint/2010/main" val="2697269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307201" cy="5060598"/>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如何利用以上插入的思想将一个无序的序列排成有序序列？ </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首先将序列中仅由第</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个元素构成的序列视作一个有序序列，将序列中的第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个元素插入到前面有</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个元素的有序序列中，形成一个有</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个元素的有序序列；</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再将序列中的第</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个元素插入到前面的有</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个元素的有序序列中，形成一个有</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个元素的有序序列；</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如此操作，直到将第</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个元素插入到前面有</a:t>
            </a:r>
            <a:r>
              <a:rPr lang="en-US" altLang="zh-CN" sz="2800" b="0" dirty="0">
                <a:ea typeface="华文楷体" panose="02010600040101010101" pitchFamily="2" charset="-122"/>
                <a:cs typeface="Times New Roman" panose="02020603050405020304" pitchFamily="18" charset="0"/>
              </a:rPr>
              <a:t>n-1</a:t>
            </a:r>
            <a:r>
              <a:rPr lang="zh-CN" altLang="zh-CN" sz="2800" b="0" dirty="0">
                <a:ea typeface="华文楷体" panose="02010600040101010101" pitchFamily="2" charset="-122"/>
                <a:cs typeface="Times New Roman" panose="02020603050405020304" pitchFamily="18" charset="0"/>
              </a:rPr>
              <a:t>个元素的有序序列中，最终形成有</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个元素的有序序列。</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插入排序：</a:t>
            </a:r>
          </a:p>
        </p:txBody>
      </p:sp>
    </p:spTree>
    <p:extLst>
      <p:ext uri="{BB962C8B-B14F-4D97-AF65-F5344CB8AC3E}">
        <p14:creationId xmlns:p14="http://schemas.microsoft.com/office/powerpoint/2010/main" val="1795945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插入排序：</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1872086" y="1539944"/>
            <a:ext cx="7729114" cy="4980126"/>
          </a:xfrm>
          <a:prstGeom prst="rect">
            <a:avLst/>
          </a:prstGeom>
          <a:noFill/>
          <a:ln>
            <a:noFill/>
          </a:ln>
        </p:spPr>
      </p:pic>
    </p:spTree>
    <p:extLst>
      <p:ext uri="{BB962C8B-B14F-4D97-AF65-F5344CB8AC3E}">
        <p14:creationId xmlns:p14="http://schemas.microsoft.com/office/powerpoint/2010/main" val="2906159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插入排序实现代码：</a:t>
            </a:r>
          </a:p>
        </p:txBody>
      </p:sp>
      <p:sp>
        <p:nvSpPr>
          <p:cNvPr id="2" name="文本框 1"/>
          <p:cNvSpPr txBox="1"/>
          <p:nvPr/>
        </p:nvSpPr>
        <p:spPr>
          <a:xfrm>
            <a:off x="341460" y="1346990"/>
            <a:ext cx="11366836" cy="5078313"/>
          </a:xfrm>
          <a:prstGeom prst="rect">
            <a:avLst/>
          </a:prstGeom>
          <a:noFill/>
        </p:spPr>
        <p:txBody>
          <a:bodyPr wrap="square" rtlCol="0">
            <a:spAutoFit/>
          </a:bodyP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insertSort</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3600" dirty="0">
                <a:latin typeface="Times New Roman" panose="02020603050405020304" pitchFamily="18" charset="0"/>
                <a:ea typeface="华文楷体" panose="02010600040101010101" pitchFamily="2" charset="-122"/>
                <a:cs typeface="Times New Roman" panose="02020603050405020304" pitchFamily="18" charset="0"/>
              </a:rPr>
              <a:t>将第</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600" dirty="0">
                <a:latin typeface="Times New Roman" panose="02020603050405020304" pitchFamily="18" charset="0"/>
                <a:ea typeface="华文楷体" panose="02010600040101010101" pitchFamily="2" charset="-122"/>
                <a:cs typeface="Times New Roman" panose="02020603050405020304" pitchFamily="18" charset="0"/>
              </a:rPr>
              <a:t>个元素插入到前</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3600" dirty="0">
                <a:latin typeface="Times New Roman" panose="02020603050405020304" pitchFamily="18" charset="0"/>
                <a:ea typeface="华文楷体" panose="02010600040101010101" pitchFamily="2" charset="-122"/>
                <a:cs typeface="Times New Roman" panose="02020603050405020304" pitchFamily="18" charset="0"/>
              </a:rPr>
              <a:t>个元素的有序序列中</a:t>
            </a: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&lt;n;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 a[</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insert(a,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7546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545740" cy="5060598"/>
              </a:xfrm>
            </p:spPr>
            <p:txBody>
              <a:bodyPr>
                <a:norm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插入位置上及之后所有元素都大于</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，原本在</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前又和</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值相等的元素依然保留在</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插入位置之前，为</a:t>
                </a:r>
                <a:r>
                  <a:rPr lang="zh-CN" altLang="zh-CN" sz="2800" dirty="0">
                    <a:ea typeface="华文楷体" panose="02010600040101010101" pitchFamily="2" charset="-122"/>
                    <a:cs typeface="Times New Roman" panose="02020603050405020304" pitchFamily="18" charset="0"/>
                  </a:rPr>
                  <a:t>稳定排序</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当待排序序列原本</a:t>
                </a:r>
                <a:r>
                  <a:rPr lang="zh-CN" altLang="zh-CN" sz="2800" dirty="0">
                    <a:ea typeface="华文楷体" panose="02010600040101010101" pitchFamily="2" charset="-122"/>
                    <a:cs typeface="Times New Roman" panose="02020603050405020304" pitchFamily="18" charset="0"/>
                  </a:rPr>
                  <a:t>正序时</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每次插入一个元素时，只需要比较一次，数据无需移动，此时算法的时间复杂度为</a:t>
                </a:r>
                <a:r>
                  <a:rPr lang="en-US" altLang="zh-CN" sz="280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，为最优情况；</a:t>
                </a:r>
                <a:endParaRPr lang="en-US" altLang="zh-CN" sz="2800" b="0" dirty="0">
                  <a:ea typeface="华文楷体" panose="02010600040101010101" pitchFamily="2" charset="-122"/>
                  <a:cs typeface="Times New Roman" panose="02020603050405020304" pitchFamily="18" charset="0"/>
                </a:endParaRPr>
              </a:p>
              <a:p>
                <a:pPr marL="179388" indent="0">
                  <a:buNone/>
                </a:pPr>
                <a:r>
                  <a:rPr lang="zh-CN" altLang="zh-CN" sz="2800" b="0" dirty="0">
                    <a:ea typeface="华文楷体" panose="02010600040101010101" pitchFamily="2" charset="-122"/>
                    <a:cs typeface="Times New Roman" panose="02020603050405020304" pitchFamily="18" charset="0"/>
                  </a:rPr>
                  <a:t>当待排序序列原本</a:t>
                </a:r>
                <a:r>
                  <a:rPr lang="zh-CN" altLang="zh-CN" sz="2800" dirty="0">
                    <a:ea typeface="华文楷体" panose="02010600040101010101" pitchFamily="2" charset="-122"/>
                    <a:cs typeface="Times New Roman" panose="02020603050405020304" pitchFamily="18" charset="0"/>
                  </a:rPr>
                  <a:t>逆序时</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每次插入一个元素时，都需要比较前面所有元素，数据全部需要移动，此时比较次数和移动次数都为</a:t>
                </a:r>
                <a:r>
                  <a:rPr lang="en-US" altLang="zh-CN" sz="2800" b="0" dirty="0">
                    <a:ea typeface="华文楷体" panose="02010600040101010101" pitchFamily="2" charset="-122"/>
                    <a:cs typeface="Times New Roman" panose="02020603050405020304" pitchFamily="18" charset="0"/>
                  </a:rPr>
                  <a:t>n(n-1)/2</a:t>
                </a:r>
                <a:r>
                  <a:rPr lang="zh-CN" altLang="zh-CN" sz="2800" b="0" dirty="0">
                    <a:ea typeface="华文楷体" panose="02010600040101010101" pitchFamily="2" charset="-122"/>
                    <a:cs typeface="Times New Roman" panose="02020603050405020304" pitchFamily="18" charset="0"/>
                  </a:rPr>
                  <a:t>，算法的时间复杂度达到</a:t>
                </a:r>
                <a:r>
                  <a:rPr lang="en-US" altLang="zh-CN" sz="2800" dirty="0">
                    <a:ea typeface="华文楷体" panose="02010600040101010101" pitchFamily="2" charset="-122"/>
                    <a:cs typeface="Times New Roman" panose="02020603050405020304" pitchFamily="18" charset="0"/>
                  </a:rPr>
                  <a:t>O(</a:t>
                </a:r>
                <a14:m>
                  <m:oMath xmlns:m="http://schemas.openxmlformats.org/officeDocument/2006/math">
                    <m:sSup>
                      <m:sSupPr>
                        <m:ctrlPr>
                          <a:rPr lang="zh-CN" altLang="zh-CN" sz="2800" i="1">
                            <a:latin typeface="Cambria Math" panose="02040503050406030204" pitchFamily="18" charset="0"/>
                          </a:rPr>
                        </m:ctrlPr>
                      </m:sSupPr>
                      <m:e>
                        <m:r>
                          <a:rPr lang="en-US" altLang="zh-CN" sz="2800" b="1" i="1">
                            <a:latin typeface="Cambria Math" panose="02040503050406030204" pitchFamily="18" charset="0"/>
                          </a:rPr>
                          <m:t>𝐧</m:t>
                        </m:r>
                      </m:e>
                      <m:sup>
                        <m:r>
                          <a:rPr lang="en-US" altLang="zh-CN" sz="2800" b="1" i="1">
                            <a:latin typeface="Cambria Math" panose="02040503050406030204" pitchFamily="18" charset="0"/>
                          </a:rPr>
                          <m:t>𝟐</m:t>
                        </m:r>
                      </m:sup>
                    </m:sSup>
                  </m:oMath>
                </a14:m>
                <a:r>
                  <a:rPr lang="en-US" altLang="zh-CN" sz="280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，为最差情况。</a:t>
                </a:r>
                <a:endParaRPr lang="en-US" altLang="zh-CN" sz="2800" b="0" dirty="0">
                  <a:ea typeface="华文楷体" panose="02010600040101010101" pitchFamily="2" charset="-122"/>
                  <a:cs typeface="Times New Roman" panose="02020603050405020304" pitchFamily="18" charset="0"/>
                </a:endParaRPr>
              </a:p>
              <a:p>
                <a:pPr marL="179388" indent="0">
                  <a:buNone/>
                </a:pPr>
                <a:r>
                  <a:rPr lang="zh-CN" altLang="zh-CN" sz="2800" dirty="0">
                    <a:ea typeface="华文楷体" panose="02010600040101010101" pitchFamily="2" charset="-122"/>
                    <a:cs typeface="Times New Roman" panose="02020603050405020304" pitchFamily="18" charset="0"/>
                  </a:rPr>
                  <a:t>一般称其复杂度为</a:t>
                </a:r>
                <a:r>
                  <a:rPr lang="en-US" altLang="zh-CN" sz="2800" dirty="0">
                    <a:ea typeface="华文楷体" panose="02010600040101010101" pitchFamily="2" charset="-122"/>
                    <a:cs typeface="Times New Roman" panose="02020603050405020304" pitchFamily="18" charset="0"/>
                  </a:rPr>
                  <a:t>O(</a:t>
                </a:r>
                <a14:m>
                  <m:oMath xmlns:m="http://schemas.openxmlformats.org/officeDocument/2006/math">
                    <m:sSup>
                      <m:sSupPr>
                        <m:ctrlPr>
                          <a:rPr lang="zh-CN" altLang="zh-CN" sz="2800" i="1">
                            <a:latin typeface="Cambria Math" panose="02040503050406030204" pitchFamily="18" charset="0"/>
                          </a:rPr>
                        </m:ctrlPr>
                      </m:sSupPr>
                      <m:e>
                        <m:r>
                          <a:rPr lang="en-US" altLang="zh-CN" sz="2800" b="1" i="1">
                            <a:latin typeface="Cambria Math" panose="02040503050406030204" pitchFamily="18" charset="0"/>
                          </a:rPr>
                          <m:t>𝐧</m:t>
                        </m:r>
                      </m:e>
                      <m:sup>
                        <m:r>
                          <a:rPr lang="en-US" altLang="zh-CN" sz="2800" b="1" i="1">
                            <a:latin typeface="Cambria Math" panose="02040503050406030204" pitchFamily="18" charset="0"/>
                          </a:rPr>
                          <m:t>𝟐</m:t>
                        </m:r>
                      </m:sup>
                    </m:sSup>
                  </m:oMath>
                </a14:m>
                <a:r>
                  <a:rPr lang="en-US" altLang="zh-CN" sz="2800" dirty="0">
                    <a:ea typeface="华文楷体" panose="02010600040101010101" pitchFamily="2" charset="-122"/>
                    <a:cs typeface="Times New Roman" panose="02020603050405020304" pitchFamily="18" charset="0"/>
                  </a:rPr>
                  <a:t>)</a:t>
                </a:r>
                <a:r>
                  <a:rPr lang="zh-CN" altLang="zh-CN" sz="2800" dirty="0">
                    <a:ea typeface="华文楷体" panose="02010600040101010101" pitchFamily="2" charset="-122"/>
                    <a:cs typeface="Times New Roman" panose="02020603050405020304" pitchFamily="18" charset="0"/>
                  </a:rPr>
                  <a:t>。</a:t>
                </a:r>
                <a:endParaRPr lang="en-US" altLang="zh-CN" sz="280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545740" cy="5060598"/>
              </a:xfrm>
              <a:blipFill>
                <a:blip r:embed="rId3"/>
                <a:stretch>
                  <a:fillRect l="-898" t="-482" r="-31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插入排序算法分析：</a:t>
            </a:r>
          </a:p>
        </p:txBody>
      </p:sp>
      <p:sp>
        <p:nvSpPr>
          <p:cNvPr id="2" name="椭圆 1"/>
          <p:cNvSpPr/>
          <p:nvPr/>
        </p:nvSpPr>
        <p:spPr>
          <a:xfrm>
            <a:off x="11587163" y="6386513"/>
            <a:ext cx="185737" cy="18334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7172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冒泡排序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插入排序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希尔排序</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归并排序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快速排序</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选择排序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堆排序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优先队列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基数排序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内排序：</a:t>
            </a:r>
          </a:p>
        </p:txBody>
      </p:sp>
    </p:spTree>
    <p:extLst>
      <p:ext uri="{BB962C8B-B14F-4D97-AF65-F5344CB8AC3E}">
        <p14:creationId xmlns:p14="http://schemas.microsoft.com/office/powerpoint/2010/main" val="3871439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08648"/>
            <a:ext cx="11280697" cy="4752396"/>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希尔</a:t>
            </a:r>
            <a:r>
              <a:rPr lang="zh-CN" altLang="zh-CN" sz="2800" b="0" dirty="0">
                <a:latin typeface="华文楷体" panose="02010600040101010101" pitchFamily="2" charset="-122"/>
                <a:ea typeface="华文楷体" panose="02010600040101010101" pitchFamily="2" charset="-122"/>
              </a:rPr>
              <a:t>排序的思想：</a:t>
            </a:r>
            <a:endParaRPr lang="en-US" altLang="zh-CN" sz="2800" b="0" dirty="0">
              <a:latin typeface="华文楷体" panose="02010600040101010101" pitchFamily="2" charset="-122"/>
              <a:ea typeface="华文楷体" panose="02010600040101010101" pitchFamily="2" charset="-122"/>
            </a:endParaRPr>
          </a:p>
          <a:p>
            <a:pPr marL="179388" indent="0">
              <a:buNone/>
            </a:pPr>
            <a:r>
              <a:rPr lang="zh-CN" altLang="en-US" sz="2800" dirty="0">
                <a:latin typeface="华文楷体" panose="02010600040101010101" pitchFamily="2" charset="-122"/>
                <a:ea typeface="华文楷体" panose="02010600040101010101" pitchFamily="2" charset="-122"/>
              </a:rPr>
              <a:t>预处理，使序列比较有序，然后进行插入排序</a:t>
            </a:r>
            <a:endParaRPr lang="en-US" altLang="zh-CN" sz="2800" dirty="0">
              <a:latin typeface="华文楷体" panose="02010600040101010101" pitchFamily="2" charset="-122"/>
              <a:ea typeface="华文楷体" panose="02010600040101010101" pitchFamily="2" charset="-122"/>
            </a:endParaRPr>
          </a:p>
          <a:p>
            <a:pPr marL="258763" indent="0">
              <a:buNone/>
            </a:pPr>
            <a:endParaRPr lang="en-US" altLang="zh-CN" sz="2800" dirty="0">
              <a:latin typeface="华文楷体" panose="02010600040101010101" pitchFamily="2" charset="-122"/>
              <a:ea typeface="华文楷体" panose="02010600040101010101" pitchFamily="2" charset="-122"/>
            </a:endParaRPr>
          </a:p>
          <a:p>
            <a:pPr marL="258763" indent="0">
              <a:buNone/>
            </a:pPr>
            <a:r>
              <a:rPr lang="zh-CN" altLang="en-US" sz="2800" dirty="0">
                <a:latin typeface="华文楷体" panose="02010600040101010101" pitchFamily="2" charset="-122"/>
                <a:ea typeface="华文楷体" panose="02010600040101010101" pitchFamily="2" charset="-122"/>
              </a:rPr>
              <a:t>预处理方法：</a:t>
            </a:r>
            <a:endParaRPr lang="en-US" altLang="zh-CN" sz="2800" dirty="0">
              <a:latin typeface="华文楷体" panose="02010600040101010101" pitchFamily="2" charset="-122"/>
              <a:ea typeface="华文楷体" panose="02010600040101010101" pitchFamily="2" charset="-122"/>
            </a:endParaRPr>
          </a:p>
          <a:p>
            <a:pPr marL="258763" indent="0">
              <a:buNone/>
            </a:pPr>
            <a:r>
              <a:rPr lang="zh-CN" altLang="en-US" sz="2800" b="0" dirty="0">
                <a:latin typeface="华文楷体" panose="02010600040101010101" pitchFamily="2" charset="-122"/>
                <a:ea typeface="华文楷体" panose="02010600040101010101" pitchFamily="2" charset="-122"/>
              </a:rPr>
              <a:t>将原始序列按</a:t>
            </a:r>
            <a:r>
              <a:rPr lang="zh-CN" altLang="en-US" sz="2800" b="0" dirty="0">
                <a:solidFill>
                  <a:schemeClr val="accent1">
                    <a:lumMod val="60000"/>
                    <a:lumOff val="40000"/>
                  </a:schemeClr>
                </a:solidFill>
                <a:latin typeface="华文楷体" panose="02010600040101010101" pitchFamily="2" charset="-122"/>
                <a:ea typeface="华文楷体" panose="02010600040101010101" pitchFamily="2" charset="-122"/>
              </a:rPr>
              <a:t>不同步长</a:t>
            </a:r>
            <a:r>
              <a:rPr lang="zh-CN" altLang="en-US" sz="2800" b="0" dirty="0">
                <a:latin typeface="华文楷体" panose="02010600040101010101" pitchFamily="2" charset="-122"/>
                <a:ea typeface="华文楷体" panose="02010600040101010101" pitchFamily="2" charset="-122"/>
              </a:rPr>
              <a:t>分成若干</a:t>
            </a:r>
            <a:r>
              <a:rPr lang="zh-CN" altLang="en-US" sz="2800" b="0" dirty="0">
                <a:solidFill>
                  <a:schemeClr val="accent1">
                    <a:lumMod val="60000"/>
                    <a:lumOff val="40000"/>
                  </a:schemeClr>
                </a:solidFill>
                <a:latin typeface="华文楷体" panose="02010600040101010101" pitchFamily="2" charset="-122"/>
                <a:ea typeface="华文楷体" panose="02010600040101010101" pitchFamily="2" charset="-122"/>
              </a:rPr>
              <a:t>子序列</a:t>
            </a:r>
            <a:r>
              <a:rPr lang="zh-CN" altLang="en-US" sz="2800" b="0" dirty="0">
                <a:latin typeface="华文楷体" panose="02010600040101010101" pitchFamily="2" charset="-122"/>
                <a:ea typeface="华文楷体" panose="02010600040101010101" pitchFamily="2" charset="-122"/>
              </a:rPr>
              <a:t>，分别进行插入排序，使序列变比较有序，降低插入排序时间消耗。</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希尔排序</a:t>
            </a:r>
          </a:p>
        </p:txBody>
      </p:sp>
    </p:spTree>
    <p:extLst>
      <p:ext uri="{BB962C8B-B14F-4D97-AF65-F5344CB8AC3E}">
        <p14:creationId xmlns:p14="http://schemas.microsoft.com/office/powerpoint/2010/main" val="2046511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希尔排序</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27187" y="1418827"/>
            <a:ext cx="8994499" cy="5070200"/>
          </a:xfrm>
          <a:prstGeom prst="rect">
            <a:avLst/>
          </a:prstGeom>
          <a:noFill/>
          <a:ln>
            <a:noFill/>
          </a:ln>
        </p:spPr>
      </p:pic>
      <p:sp>
        <p:nvSpPr>
          <p:cNvPr id="2" name="文本框 1"/>
          <p:cNvSpPr txBox="1"/>
          <p:nvPr/>
        </p:nvSpPr>
        <p:spPr>
          <a:xfrm>
            <a:off x="7732507" y="5802818"/>
            <a:ext cx="4154556" cy="523220"/>
          </a:xfrm>
          <a:prstGeom prst="rect">
            <a:avLst/>
          </a:prstGeom>
          <a:noFill/>
        </p:spPr>
        <p:txBody>
          <a:bodyPr wrap="square" rtlCol="0">
            <a:spAutoFit/>
          </a:bodyPr>
          <a:lstStyle/>
          <a:p>
            <a:r>
              <a:rPr lang="zh-CN" altLang="zh-CN" sz="2800" b="1"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第一趟</a:t>
            </a:r>
            <a:r>
              <a:rPr lang="en-US" altLang="zh-CN" sz="2800" b="1"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step=5</a:t>
            </a:r>
            <a:r>
              <a:rPr lang="zh-CN" altLang="zh-CN" sz="2800" b="1"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的预处理</a:t>
            </a:r>
            <a:endParaRPr lang="zh-CN" altLang="en-US" sz="2800" b="1"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72451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3712" y="1346990"/>
            <a:ext cx="9525054" cy="5371862"/>
          </a:xfrm>
          <a:prstGeom prst="rect">
            <a:avLst/>
          </a:prstGeom>
          <a:noFill/>
          <a:ln>
            <a:noFill/>
          </a:ln>
        </p:spPr>
      </p:pic>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希尔排序</a:t>
            </a:r>
          </a:p>
        </p:txBody>
      </p:sp>
      <p:sp>
        <p:nvSpPr>
          <p:cNvPr id="2" name="文本框 1"/>
          <p:cNvSpPr txBox="1"/>
          <p:nvPr/>
        </p:nvSpPr>
        <p:spPr>
          <a:xfrm>
            <a:off x="7757222" y="5764696"/>
            <a:ext cx="4129978" cy="523220"/>
          </a:xfrm>
          <a:prstGeom prst="rect">
            <a:avLst/>
          </a:prstGeom>
          <a:noFill/>
        </p:spPr>
        <p:txBody>
          <a:bodyPr wrap="square" rtlCol="0">
            <a:spAutoFit/>
          </a:bodyPr>
          <a:lstStyle/>
          <a:p>
            <a:r>
              <a:rPr lang="zh-CN" altLang="zh-CN" dirty="0"/>
              <a:t> </a:t>
            </a:r>
            <a:r>
              <a:rPr lang="zh-CN" altLang="zh-CN" sz="2800" b="1" dirty="0">
                <a:solidFill>
                  <a:schemeClr val="accent1">
                    <a:lumMod val="60000"/>
                    <a:lumOff val="40000"/>
                  </a:schemeClr>
                </a:solidFill>
                <a:latin typeface="华文楷体" panose="02010600040101010101" pitchFamily="2" charset="-122"/>
                <a:ea typeface="华文楷体" panose="02010600040101010101" pitchFamily="2" charset="-122"/>
              </a:rPr>
              <a:t>第二趟</a:t>
            </a:r>
            <a:r>
              <a:rPr lang="en-US" altLang="zh-CN" sz="2800" b="1" dirty="0">
                <a:solidFill>
                  <a:schemeClr val="accent1">
                    <a:lumMod val="60000"/>
                    <a:lumOff val="40000"/>
                  </a:schemeClr>
                </a:solidFill>
                <a:latin typeface="华文楷体" panose="02010600040101010101" pitchFamily="2" charset="-122"/>
                <a:ea typeface="华文楷体" panose="02010600040101010101" pitchFamily="2" charset="-122"/>
              </a:rPr>
              <a:t>step=2</a:t>
            </a:r>
            <a:r>
              <a:rPr lang="zh-CN" altLang="zh-CN" sz="2800" b="1" dirty="0">
                <a:solidFill>
                  <a:schemeClr val="accent1">
                    <a:lumMod val="60000"/>
                    <a:lumOff val="40000"/>
                  </a:schemeClr>
                </a:solidFill>
                <a:latin typeface="华文楷体" panose="02010600040101010101" pitchFamily="2" charset="-122"/>
                <a:ea typeface="华文楷体" panose="02010600040101010101" pitchFamily="2" charset="-122"/>
              </a:rPr>
              <a:t>时的预处理</a:t>
            </a:r>
            <a:endParaRPr lang="zh-CN" altLang="en-US" sz="2800" b="1" dirty="0">
              <a:solidFill>
                <a:schemeClr val="accent1">
                  <a:lumMod val="60000"/>
                  <a:lumOff val="40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55101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希尔排序</a:t>
            </a:r>
          </a:p>
        </p:txBody>
      </p:sp>
      <p:sp>
        <p:nvSpPr>
          <p:cNvPr id="2" name="文本框 1"/>
          <p:cNvSpPr txBox="1"/>
          <p:nvPr/>
        </p:nvSpPr>
        <p:spPr>
          <a:xfrm>
            <a:off x="7328069" y="4051081"/>
            <a:ext cx="4747592" cy="523220"/>
          </a:xfrm>
          <a:prstGeom prst="rect">
            <a:avLst/>
          </a:prstGeom>
          <a:noFill/>
        </p:spPr>
        <p:txBody>
          <a:bodyPr wrap="square" rtlCol="0">
            <a:spAutoFit/>
          </a:bodyPr>
          <a:lstStyle/>
          <a:p>
            <a:r>
              <a:rPr lang="zh-CN" altLang="zh-CN" sz="2800" b="1"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第三趟</a:t>
            </a:r>
            <a:r>
              <a:rPr lang="en-US" altLang="zh-CN" sz="2800" b="1"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step=1</a:t>
            </a:r>
            <a:r>
              <a:rPr lang="zh-CN" altLang="zh-CN" sz="2800" b="1"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时的处理结果</a:t>
            </a:r>
            <a:endParaRPr lang="zh-CN" altLang="en-US" sz="4800" b="1"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116712" y="1673294"/>
            <a:ext cx="7455788" cy="1769994"/>
          </a:xfrm>
          <a:prstGeom prst="rect">
            <a:avLst/>
          </a:prstGeom>
          <a:noFill/>
          <a:ln>
            <a:noFill/>
          </a:ln>
        </p:spPr>
      </p:pic>
      <p:sp>
        <p:nvSpPr>
          <p:cNvPr id="3" name="文本框 2"/>
          <p:cNvSpPr txBox="1"/>
          <p:nvPr/>
        </p:nvSpPr>
        <p:spPr>
          <a:xfrm>
            <a:off x="773801" y="5384013"/>
            <a:ext cx="10246291" cy="1077218"/>
          </a:xfrm>
          <a:prstGeom prst="rect">
            <a:avLst/>
          </a:prstGeom>
          <a:noFill/>
        </p:spPr>
        <p:txBody>
          <a:bodyPr wrap="square" rtlCol="0">
            <a:spAutoFit/>
          </a:bodyPr>
          <a:lstStyle/>
          <a:p>
            <a:r>
              <a:rPr lang="zh-CN" altLang="zh-CN" sz="3200" b="1" dirty="0">
                <a:latin typeface="华文楷体" panose="02010600040101010101" pitchFamily="2" charset="-122"/>
                <a:ea typeface="华文楷体" panose="02010600040101010101" pitchFamily="2" charset="-122"/>
              </a:rPr>
              <a:t>一般来说，</a:t>
            </a:r>
            <a:r>
              <a:rPr lang="en-US" altLang="zh-CN" sz="3200" b="1" dirty="0">
                <a:latin typeface="华文楷体" panose="02010600040101010101" pitchFamily="2" charset="-122"/>
                <a:ea typeface="华文楷体" panose="02010600040101010101" pitchFamily="2" charset="-122"/>
              </a:rPr>
              <a:t>step</a:t>
            </a:r>
            <a:r>
              <a:rPr lang="zh-CN" altLang="zh-CN" sz="3200" b="1" dirty="0">
                <a:latin typeface="华文楷体" panose="02010600040101010101" pitchFamily="2" charset="-122"/>
                <a:ea typeface="华文楷体" panose="02010600040101010101" pitchFamily="2" charset="-122"/>
              </a:rPr>
              <a:t>的取值从</a:t>
            </a:r>
            <a:r>
              <a:rPr lang="en-US" altLang="zh-CN" sz="3200" b="1" dirty="0">
                <a:latin typeface="华文楷体" panose="02010600040101010101" pitchFamily="2" charset="-122"/>
                <a:ea typeface="华文楷体" panose="02010600040101010101" pitchFamily="2" charset="-122"/>
              </a:rPr>
              <a:t>n/2</a:t>
            </a:r>
            <a:r>
              <a:rPr lang="zh-CN" altLang="zh-CN" sz="3200" b="1" dirty="0">
                <a:latin typeface="华文楷体" panose="02010600040101010101" pitchFamily="2" charset="-122"/>
                <a:ea typeface="华文楷体" panose="02010600040101010101" pitchFamily="2" charset="-122"/>
              </a:rPr>
              <a:t>开始，之后逐次</a:t>
            </a:r>
            <a:r>
              <a:rPr lang="zh-CN" altLang="zh-CN" sz="3200" b="1" dirty="0">
                <a:solidFill>
                  <a:schemeClr val="accent1">
                    <a:lumMod val="60000"/>
                    <a:lumOff val="40000"/>
                  </a:schemeClr>
                </a:solidFill>
                <a:latin typeface="华文楷体" panose="02010600040101010101" pitchFamily="2" charset="-122"/>
                <a:ea typeface="华文楷体" panose="02010600040101010101" pitchFamily="2" charset="-122"/>
              </a:rPr>
              <a:t>减半</a:t>
            </a:r>
            <a:r>
              <a:rPr lang="zh-CN" altLang="en-US" sz="3200" b="1" dirty="0">
                <a:latin typeface="华文楷体" panose="02010600040101010101" pitchFamily="2" charset="-122"/>
                <a:ea typeface="华文楷体" panose="02010600040101010101" pitchFamily="2" charset="-122"/>
              </a:rPr>
              <a:t>直到</a:t>
            </a:r>
            <a:r>
              <a:rPr lang="en-US" altLang="zh-CN" sz="3200" b="1" dirty="0">
                <a:latin typeface="华文楷体" panose="02010600040101010101" pitchFamily="2" charset="-122"/>
                <a:ea typeface="华文楷体" panose="02010600040101010101" pitchFamily="2" charset="-122"/>
              </a:rPr>
              <a:t>1</a:t>
            </a:r>
            <a:r>
              <a:rPr lang="zh-CN" altLang="en-US" sz="3200" b="1" dirty="0">
                <a:latin typeface="华文楷体" panose="02010600040101010101" pitchFamily="2" charset="-122"/>
                <a:ea typeface="华文楷体" panose="02010600040101010101" pitchFamily="2" charset="-122"/>
              </a:rPr>
              <a:t>，</a:t>
            </a:r>
            <a:endParaRPr lang="en-US" altLang="zh-CN" sz="3200" b="1" dirty="0">
              <a:latin typeface="华文楷体" panose="02010600040101010101" pitchFamily="2" charset="-122"/>
              <a:ea typeface="华文楷体" panose="02010600040101010101" pitchFamily="2" charset="-122"/>
            </a:endParaRPr>
          </a:p>
          <a:p>
            <a:r>
              <a:rPr lang="en-US" altLang="zh-CN" sz="3200" b="1" dirty="0">
                <a:latin typeface="华文楷体" panose="02010600040101010101" pitchFamily="2" charset="-122"/>
                <a:ea typeface="华文楷体" panose="02010600040101010101" pitchFamily="2" charset="-122"/>
              </a:rPr>
              <a:t>step</a:t>
            </a:r>
            <a:r>
              <a:rPr lang="zh-CN" altLang="zh-CN" sz="3200" b="1" dirty="0">
                <a:latin typeface="华文楷体" panose="02010600040101010101" pitchFamily="2" charset="-122"/>
                <a:ea typeface="华文楷体" panose="02010600040101010101" pitchFamily="2" charset="-122"/>
              </a:rPr>
              <a:t>将会取到</a:t>
            </a:r>
            <a:r>
              <a:rPr lang="en-US" altLang="zh-CN" sz="3200" b="1" dirty="0">
                <a:latin typeface="华文楷体" panose="02010600040101010101" pitchFamily="2" charset="-122"/>
                <a:ea typeface="华文楷体" panose="02010600040101010101" pitchFamily="2" charset="-122"/>
              </a:rPr>
              <a:t>log</a:t>
            </a:r>
            <a:r>
              <a:rPr lang="en-US" altLang="zh-CN" sz="3200" b="1" baseline="-25000" dirty="0">
                <a:latin typeface="华文楷体" panose="02010600040101010101" pitchFamily="2" charset="-122"/>
                <a:ea typeface="华文楷体" panose="02010600040101010101" pitchFamily="2" charset="-122"/>
              </a:rPr>
              <a:t>2</a:t>
            </a:r>
            <a:r>
              <a:rPr lang="en-US" altLang="zh-CN" sz="3200" b="1" dirty="0">
                <a:latin typeface="华文楷体" panose="02010600040101010101" pitchFamily="2" charset="-122"/>
                <a:ea typeface="华文楷体" panose="02010600040101010101" pitchFamily="2" charset="-122"/>
              </a:rPr>
              <a:t>n</a:t>
            </a:r>
            <a:r>
              <a:rPr lang="zh-CN" altLang="zh-CN" sz="3200" b="1" dirty="0">
                <a:latin typeface="华文楷体" panose="02010600040101010101" pitchFamily="2" charset="-122"/>
                <a:ea typeface="华文楷体" panose="02010600040101010101" pitchFamily="2" charset="-122"/>
              </a:rPr>
              <a:t>个值。</a:t>
            </a:r>
            <a:endParaRPr lang="zh-CN" altLang="en-US" sz="32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88502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27499"/>
            <a:ext cx="5085305" cy="5060598"/>
          </a:xfrm>
        </p:spPr>
        <p:txBody>
          <a:bodyPr>
            <a:noAutofit/>
          </a:bodyPr>
          <a:lstStyle/>
          <a:p>
            <a:pPr marL="0" indent="0">
              <a:buNone/>
            </a:pPr>
            <a:r>
              <a:rPr lang="en-US" altLang="zh-CN" sz="2800" b="0" dirty="0">
                <a:ea typeface="华文楷体" panose="02010600040101010101" pitchFamily="2" charset="-122"/>
                <a:cs typeface="Times New Roman" panose="02020603050405020304" pitchFamily="18" charset="0"/>
              </a:rPr>
              <a:t>template &lt;class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&gt;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void </a:t>
            </a:r>
            <a:r>
              <a:rPr lang="en-US" altLang="zh-CN" sz="2800" b="0" dirty="0" err="1">
                <a:ea typeface="华文楷体" panose="02010600040101010101" pitchFamily="2" charset="-122"/>
                <a:cs typeface="Times New Roman" panose="02020603050405020304" pitchFamily="18" charset="0"/>
              </a:rPr>
              <a:t>shellSort</a:t>
            </a:r>
            <a:r>
              <a:rPr lang="en-US"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 </a:t>
            </a:r>
            <a:r>
              <a:rPr lang="en-US" altLang="zh-CN" sz="2800" b="0" dirty="0" err="1">
                <a:ea typeface="华文楷体" panose="02010600040101010101" pitchFamily="2" charset="-122"/>
                <a:cs typeface="Times New Roman" panose="02020603050405020304" pitchFamily="18" charset="0"/>
              </a:rPr>
              <a:t>int</a:t>
            </a:r>
            <a:r>
              <a:rPr lang="en-US" altLang="zh-CN" sz="2800" b="0" dirty="0">
                <a:ea typeface="华文楷体" panose="02010600040101010101" pitchFamily="2" charset="-122"/>
                <a:cs typeface="Times New Roman" panose="02020603050405020304" pitchFamily="18" charset="0"/>
              </a:rPr>
              <a:t> n)</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int</a:t>
            </a:r>
            <a:r>
              <a:rPr lang="en-US" altLang="zh-CN" sz="2800" b="0" dirty="0">
                <a:ea typeface="华文楷体" panose="02010600040101010101" pitchFamily="2" charset="-122"/>
                <a:cs typeface="Times New Roman" panose="02020603050405020304" pitchFamily="18" charset="0"/>
              </a:rPr>
              <a:t> step, </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 j;</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elemType</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tmp</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for (step=n/2; step&gt;0; step/=2)</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for (</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=step; </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&lt;n; </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en-US"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a:t>
            </a:r>
            <a:r>
              <a:rPr lang="en-US" altLang="zh-CN" sz="2800" b="0" dirty="0" err="1">
                <a:ea typeface="华文楷体" panose="02010600040101010101" pitchFamily="2" charset="-122"/>
                <a:cs typeface="Times New Roman" panose="02020603050405020304" pitchFamily="18" charset="0"/>
              </a:rPr>
              <a:t>tmp</a:t>
            </a:r>
            <a:r>
              <a:rPr lang="en-US" altLang="zh-CN" sz="2800" b="0" dirty="0">
                <a:ea typeface="华文楷体" panose="02010600040101010101" pitchFamily="2" charset="-122"/>
                <a:cs typeface="Times New Roman" panose="02020603050405020304" pitchFamily="18" charset="0"/>
              </a:rPr>
              <a:t> = a[</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j = </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希尔排序算法实现</a:t>
            </a:r>
          </a:p>
        </p:txBody>
      </p:sp>
      <p:sp>
        <p:nvSpPr>
          <p:cNvPr id="2" name="文本框 1"/>
          <p:cNvSpPr txBox="1"/>
          <p:nvPr/>
        </p:nvSpPr>
        <p:spPr>
          <a:xfrm>
            <a:off x="5526974" y="1560224"/>
            <a:ext cx="6627958" cy="4509953"/>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((j-step&gt;=0)&amp;&amp;(</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&lt;a[j-step]))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a[j] = a[j-step];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j-=step;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a[j]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5576054" y="1427499"/>
            <a:ext cx="74646" cy="54305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44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5060598"/>
          </a:xfrm>
        </p:spPr>
        <p:txBody>
          <a:bodyPr>
            <a:normAutofit/>
          </a:bodyPr>
          <a:lstStyle/>
          <a:p>
            <a:pPr>
              <a:lnSpc>
                <a:spcPct val="115000"/>
              </a:lnSpc>
              <a:buFont typeface="Wingdings" panose="05000000000000000000" pitchFamily="2" charset="2"/>
              <a:buChar char="Ø"/>
              <a:defRPr/>
            </a:pPr>
            <a:r>
              <a:rPr lang="zh-CN" altLang="zh-CN" sz="3200" b="0" dirty="0">
                <a:ea typeface="华文楷体" pitchFamily="2" charset="-122"/>
                <a:cs typeface="Times New Roman" panose="02020603050405020304" pitchFamily="18" charset="0"/>
              </a:rPr>
              <a:t>查找表明，有序表的查找可远远快于无序表。</a:t>
            </a:r>
            <a:r>
              <a:rPr lang="zh-CN" altLang="en-US" sz="3200" b="0" dirty="0">
                <a:ea typeface="华文楷体" pitchFamily="2" charset="-122"/>
                <a:cs typeface="Times New Roman" panose="02020603050405020304" pitchFamily="18" charset="0"/>
              </a:rPr>
              <a:t>如有序表的</a:t>
            </a:r>
            <a:r>
              <a:rPr lang="zh-CN" altLang="zh-CN" sz="3200" b="0" dirty="0">
                <a:ea typeface="华文楷体" pitchFamily="2" charset="-122"/>
                <a:cs typeface="Times New Roman" panose="02020603050405020304" pitchFamily="18" charset="0"/>
              </a:rPr>
              <a:t>二分查找就能使时间复杂度降到</a:t>
            </a:r>
            <a:r>
              <a:rPr lang="en-US" altLang="zh-CN" sz="3200" b="0" dirty="0">
                <a:ea typeface="华文楷体" pitchFamily="2" charset="-122"/>
                <a:cs typeface="Times New Roman" panose="02020603050405020304" pitchFamily="18" charset="0"/>
              </a:rPr>
              <a:t>O(log</a:t>
            </a:r>
            <a:r>
              <a:rPr lang="en-US" altLang="zh-CN" sz="3200" b="0" baseline="-25000" dirty="0">
                <a:ea typeface="华文楷体" pitchFamily="2" charset="-122"/>
                <a:cs typeface="Times New Roman" panose="02020603050405020304" pitchFamily="18" charset="0"/>
              </a:rPr>
              <a:t>2</a:t>
            </a:r>
            <a:r>
              <a:rPr lang="en-US" altLang="zh-CN" sz="3200" b="0" dirty="0">
                <a:ea typeface="华文楷体" pitchFamily="2" charset="-122"/>
                <a:cs typeface="Times New Roman" panose="02020603050405020304" pitchFamily="18" charset="0"/>
              </a:rPr>
              <a:t>n)</a:t>
            </a:r>
            <a:r>
              <a:rPr lang="zh-CN" altLang="zh-CN" sz="3200" b="0" dirty="0">
                <a:ea typeface="华文楷体" pitchFamily="2" charset="-122"/>
                <a:cs typeface="Times New Roman" panose="02020603050405020304" pitchFamily="18" charset="0"/>
              </a:rPr>
              <a:t>，</a:t>
            </a:r>
            <a:r>
              <a:rPr lang="zh-CN" altLang="en-US" sz="3200" b="0" dirty="0">
                <a:ea typeface="华文楷体" pitchFamily="2" charset="-122"/>
                <a:cs typeface="Times New Roman" panose="02020603050405020304" pitchFamily="18" charset="0"/>
              </a:rPr>
              <a:t>因此</a:t>
            </a:r>
            <a:r>
              <a:rPr lang="zh-CN" altLang="zh-CN" sz="3200" b="0" dirty="0">
                <a:ea typeface="华文楷体" pitchFamily="2" charset="-122"/>
                <a:cs typeface="Times New Roman" panose="02020603050405020304" pitchFamily="18" charset="0"/>
              </a:rPr>
              <a:t>排序是常见的数据操作之一。</a:t>
            </a:r>
            <a:endParaRPr lang="en-US" altLang="zh-CN" sz="3200" b="0" dirty="0">
              <a:ea typeface="华文楷体" pitchFamily="2" charset="-122"/>
              <a:cs typeface="Times New Roman" panose="02020603050405020304" pitchFamily="18" charset="0"/>
            </a:endParaRPr>
          </a:p>
          <a:p>
            <a:pPr>
              <a:lnSpc>
                <a:spcPct val="115000"/>
              </a:lnSpc>
              <a:buFont typeface="Wingdings" panose="05000000000000000000" pitchFamily="2" charset="2"/>
              <a:buChar char="Ø"/>
              <a:defRPr/>
            </a:pPr>
            <a:r>
              <a:rPr lang="zh-CN" altLang="zh-CN" sz="3200" b="0" dirty="0">
                <a:ea typeface="华文楷体" pitchFamily="2" charset="-122"/>
                <a:cs typeface="Times New Roman" panose="02020603050405020304" pitchFamily="18" charset="0"/>
              </a:rPr>
              <a:t>通常待处理的数据不是单一的值，而是含有若干个字段的复杂数据记录，选择其一字段的值作为排序中比较的依据，该字段称作</a:t>
            </a:r>
            <a:r>
              <a:rPr lang="zh-CN" altLang="zh-CN" sz="3200" dirty="0">
                <a:ea typeface="华文楷体" pitchFamily="2" charset="-122"/>
                <a:cs typeface="Times New Roman" panose="02020603050405020304" pitchFamily="18" charset="0"/>
              </a:rPr>
              <a:t>关键字</a:t>
            </a:r>
            <a:r>
              <a:rPr lang="zh-CN" altLang="zh-CN" sz="3200" b="0" dirty="0">
                <a:ea typeface="华文楷体" pitchFamily="2" charset="-122"/>
                <a:cs typeface="Times New Roman" panose="02020603050405020304" pitchFamily="18" charset="0"/>
              </a:rPr>
              <a:t>。</a:t>
            </a:r>
            <a:r>
              <a:rPr lang="zh-CN" altLang="en-US" sz="3200" b="0" dirty="0">
                <a:ea typeface="华文楷体" pitchFamily="2" charset="-122"/>
                <a:cs typeface="Times New Roman" panose="02020603050405020304" pitchFamily="18" charset="0"/>
              </a:rPr>
              <a:t>排序只涉及到关键字，下</a:t>
            </a:r>
            <a:r>
              <a:rPr lang="zh-CN" altLang="zh-CN" sz="3200" b="0" dirty="0">
                <a:ea typeface="华文楷体" pitchFamily="2" charset="-122"/>
                <a:cs typeface="Times New Roman" panose="02020603050405020304" pitchFamily="18" charset="0"/>
              </a:rPr>
              <a:t>文中数据值</a:t>
            </a:r>
            <a:r>
              <a:rPr lang="zh-CN" altLang="en-US" sz="3200" b="0" dirty="0">
                <a:ea typeface="华文楷体" pitchFamily="2" charset="-122"/>
                <a:cs typeface="Times New Roman" panose="02020603050405020304" pitchFamily="18" charset="0"/>
              </a:rPr>
              <a:t>特指</a:t>
            </a:r>
            <a:r>
              <a:rPr lang="zh-CN" altLang="zh-CN" sz="3200" b="0" dirty="0">
                <a:ea typeface="华文楷体" pitchFamily="2" charset="-122"/>
                <a:cs typeface="Times New Roman" panose="02020603050405020304" pitchFamily="18" charset="0"/>
              </a:rPr>
              <a:t>该数据的关键字值</a:t>
            </a:r>
            <a:r>
              <a:rPr lang="zh-CN" altLang="en-US" sz="3200" b="0" dirty="0">
                <a:ea typeface="华文楷体" pitchFamily="2" charset="-122"/>
                <a:cs typeface="Times New Roman" panose="02020603050405020304" pitchFamily="18" charset="0"/>
              </a:rPr>
              <a:t>。</a:t>
            </a:r>
            <a:endParaRPr lang="en-US" altLang="zh-CN" sz="32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排序</a:t>
            </a:r>
          </a:p>
        </p:txBody>
      </p:sp>
    </p:spTree>
    <p:extLst>
      <p:ext uri="{BB962C8B-B14F-4D97-AF65-F5344CB8AC3E}">
        <p14:creationId xmlns:p14="http://schemas.microsoft.com/office/powerpoint/2010/main" val="358580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608648"/>
                <a:ext cx="11280697" cy="2691890"/>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希尔排序预处理时间分析较复杂，</a:t>
                </a:r>
                <a:r>
                  <a:rPr lang="zh-CN" altLang="en-US" sz="2800" b="0" dirty="0">
                    <a:ea typeface="华文楷体" panose="02010600040101010101" pitchFamily="2" charset="-122"/>
                    <a:cs typeface="Times New Roman" panose="02020603050405020304" pitchFamily="18" charset="0"/>
                  </a:rPr>
                  <a:t>算法含三重循环，外、中两重循环就已经达到了</a:t>
                </a:r>
                <a14:m>
                  <m:oMath xmlns:m="http://schemas.openxmlformats.org/officeDocument/2006/math">
                    <m:r>
                      <a:rPr lang="en-US" altLang="zh-CN" sz="2800" b="0" i="1">
                        <a:latin typeface="Cambria Math" panose="02040503050406030204" pitchFamily="18" charset="0"/>
                      </a:rPr>
                      <m:t>𝑛</m:t>
                    </m:r>
                    <m:r>
                      <a:rPr lang="en-US" altLang="zh-CN" sz="2800" b="0" i="1">
                        <a:latin typeface="Cambria Math" panose="02040503050406030204" pitchFamily="18" charset="0"/>
                      </a:rPr>
                      <m:t> </m:t>
                    </m:r>
                    <m:func>
                      <m:funcPr>
                        <m:ctrlPr>
                          <a:rPr lang="en-US" altLang="zh-CN" sz="2800" b="0" i="1" smtClean="0">
                            <a:latin typeface="Cambria Math" panose="02040503050406030204" pitchFamily="18" charset="0"/>
                          </a:rPr>
                        </m:ctrlPr>
                      </m:funcPr>
                      <m:fName>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log</m:t>
                            </m:r>
                          </m:e>
                          <m:sub>
                            <m:r>
                              <a:rPr lang="en-US" altLang="zh-CN" sz="2800" b="0" i="1" smtClean="0">
                                <a:latin typeface="Cambria Math" panose="02040503050406030204" pitchFamily="18" charset="0"/>
                              </a:rPr>
                              <m:t>2</m:t>
                            </m:r>
                          </m:sub>
                        </m:sSub>
                      </m:fName>
                      <m:e>
                        <m:r>
                          <a:rPr lang="en-US" altLang="zh-CN" sz="2800" b="0" i="1" smtClean="0">
                            <a:latin typeface="Cambria Math" panose="02040503050406030204" pitchFamily="18" charset="0"/>
                          </a:rPr>
                          <m:t>𝑛</m:t>
                        </m:r>
                      </m:e>
                    </m:func>
                    <m:r>
                      <a:rPr lang="zh-CN" altLang="en-US" sz="2800" b="0" i="1">
                        <a:latin typeface="Cambria Math" panose="02040503050406030204" pitchFamily="18" charset="0"/>
                      </a:rPr>
                      <m:t>，</m:t>
                    </m:r>
                  </m:oMath>
                </a14:m>
                <a:r>
                  <a:rPr lang="zh-CN" altLang="en-US" sz="2800" b="0" dirty="0">
                    <a:ea typeface="华文楷体" panose="02010600040101010101" pitchFamily="2" charset="-122"/>
                    <a:cs typeface="Times New Roman" panose="02020603050405020304" pitchFamily="18" charset="0"/>
                  </a:rPr>
                  <a:t>这个不做进一步分析。</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希尔排序的稳定性，值相等的元素在预处理可能分在不同的子序列中，经过在各自子序列中位置的调整，原本的相对前后位置就可能发生改变，因此希尔排序是</a:t>
                </a:r>
                <a:r>
                  <a:rPr lang="zh-CN" altLang="zh-CN" sz="2800" dirty="0">
                    <a:ea typeface="华文楷体" panose="02010600040101010101" pitchFamily="2" charset="-122"/>
                    <a:cs typeface="Times New Roman" panose="02020603050405020304" pitchFamily="18" charset="0"/>
                  </a:rPr>
                  <a:t>不稳定排序</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608648"/>
                <a:ext cx="11280697" cy="2691890"/>
              </a:xfrm>
              <a:blipFill>
                <a:blip r:embed="rId3"/>
                <a:stretch>
                  <a:fillRect l="-918" t="-454" r="-2971" b="-861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希尔排序算法分析：</a:t>
            </a:r>
          </a:p>
        </p:txBody>
      </p:sp>
      <p:pic>
        <p:nvPicPr>
          <p:cNvPr id="4" name="图片 3"/>
          <p:cNvPicPr/>
          <p:nvPr/>
        </p:nvPicPr>
        <p:blipFill>
          <a:blip r:embed="rId4">
            <a:extLst>
              <a:ext uri="{28A0092B-C50C-407E-A947-70E740481C1C}">
                <a14:useLocalDpi xmlns:a14="http://schemas.microsoft.com/office/drawing/2010/main" val="0"/>
              </a:ext>
            </a:extLst>
          </a:blip>
          <a:srcRect/>
          <a:stretch>
            <a:fillRect/>
          </a:stretch>
        </p:blipFill>
        <p:spPr bwMode="auto">
          <a:xfrm>
            <a:off x="1876010" y="4535484"/>
            <a:ext cx="7566163" cy="2137742"/>
          </a:xfrm>
          <a:prstGeom prst="rect">
            <a:avLst/>
          </a:prstGeom>
          <a:noFill/>
          <a:ln>
            <a:noFill/>
          </a:ln>
        </p:spPr>
      </p:pic>
      <p:sp>
        <p:nvSpPr>
          <p:cNvPr id="2" name="椭圆 1"/>
          <p:cNvSpPr/>
          <p:nvPr/>
        </p:nvSpPr>
        <p:spPr>
          <a:xfrm>
            <a:off x="11372850" y="6257925"/>
            <a:ext cx="249307"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294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冒泡排序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插入排序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希尔排序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归并排序</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快速排序</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选择排序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堆排序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优先队列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基数排序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内排序：</a:t>
            </a:r>
          </a:p>
        </p:txBody>
      </p:sp>
    </p:spTree>
    <p:extLst>
      <p:ext uri="{BB962C8B-B14F-4D97-AF65-F5344CB8AC3E}">
        <p14:creationId xmlns:p14="http://schemas.microsoft.com/office/powerpoint/2010/main" val="2380431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7"/>
            <a:ext cx="11713691" cy="1373092"/>
          </a:xfrm>
        </p:spPr>
        <p:txBody>
          <a:bodyPr>
            <a:normAutofit lnSpcReduction="10000"/>
          </a:bodyPr>
          <a:lstStyle/>
          <a:p>
            <a:pPr marL="715963" indent="-457200">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基于将两个有序序列归并为一个有序序列的方法。</a:t>
            </a:r>
            <a:endParaRPr lang="en-US" altLang="zh-CN" sz="3200" b="0" dirty="0">
              <a:latin typeface="华文楷体" panose="02010600040101010101" pitchFamily="2" charset="-122"/>
              <a:ea typeface="华文楷体" panose="02010600040101010101" pitchFamily="2" charset="-122"/>
            </a:endParaRPr>
          </a:p>
          <a:p>
            <a:pPr marL="258763" indent="0">
              <a:buNone/>
            </a:pPr>
            <a:r>
              <a:rPr lang="zh-CN" altLang="en-US" sz="3200" b="0" dirty="0">
                <a:latin typeface="华文楷体" panose="02010600040101010101" pitchFamily="2" charset="-122"/>
                <a:ea typeface="华文楷体" panose="02010600040101010101" pitchFamily="2" charset="-122"/>
              </a:rPr>
              <a:t>归并示例：</a:t>
            </a:r>
            <a:endParaRPr lang="en-US" altLang="zh-CN" sz="3200" b="0" dirty="0">
              <a:latin typeface="华文楷体" panose="02010600040101010101" pitchFamily="2" charset="-122"/>
              <a:ea typeface="华文楷体" panose="02010600040101010101" pitchFamily="2" charset="-122"/>
            </a:endParaRPr>
          </a:p>
          <a:p>
            <a:pPr marL="258763"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归并排序</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597155" y="2255438"/>
            <a:ext cx="8892479" cy="4344145"/>
          </a:xfrm>
          <a:prstGeom prst="rect">
            <a:avLst/>
          </a:prstGeom>
          <a:noFill/>
          <a:ln>
            <a:noFill/>
          </a:ln>
        </p:spPr>
      </p:pic>
    </p:spTree>
    <p:extLst>
      <p:ext uri="{BB962C8B-B14F-4D97-AF65-F5344CB8AC3E}">
        <p14:creationId xmlns:p14="http://schemas.microsoft.com/office/powerpoint/2010/main" val="3287066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归并排序</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556756" y="1662527"/>
            <a:ext cx="8680382" cy="4897299"/>
          </a:xfrm>
          <a:prstGeom prst="rect">
            <a:avLst/>
          </a:prstGeom>
          <a:noFill/>
          <a:ln>
            <a:noFill/>
          </a:ln>
        </p:spPr>
      </p:pic>
    </p:spTree>
    <p:extLst>
      <p:ext uri="{BB962C8B-B14F-4D97-AF65-F5344CB8AC3E}">
        <p14:creationId xmlns:p14="http://schemas.microsoft.com/office/powerpoint/2010/main" val="2721176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归并排序</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448758" y="1618836"/>
            <a:ext cx="8907816" cy="4940990"/>
          </a:xfrm>
          <a:prstGeom prst="rect">
            <a:avLst/>
          </a:prstGeom>
          <a:noFill/>
          <a:ln>
            <a:noFill/>
          </a:ln>
        </p:spPr>
      </p:pic>
    </p:spTree>
    <p:extLst>
      <p:ext uri="{BB962C8B-B14F-4D97-AF65-F5344CB8AC3E}">
        <p14:creationId xmlns:p14="http://schemas.microsoft.com/office/powerpoint/2010/main" val="183778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归并排序</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85056" y="1712636"/>
            <a:ext cx="9169083" cy="4787555"/>
          </a:xfrm>
          <a:prstGeom prst="rect">
            <a:avLst/>
          </a:prstGeom>
          <a:noFill/>
          <a:ln>
            <a:noFill/>
          </a:ln>
        </p:spPr>
      </p:pic>
    </p:spTree>
    <p:extLst>
      <p:ext uri="{BB962C8B-B14F-4D97-AF65-F5344CB8AC3E}">
        <p14:creationId xmlns:p14="http://schemas.microsoft.com/office/powerpoint/2010/main" val="4202472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归并排序</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732939" y="1518616"/>
            <a:ext cx="9557914" cy="5080966"/>
          </a:xfrm>
          <a:prstGeom prst="rect">
            <a:avLst/>
          </a:prstGeom>
          <a:noFill/>
          <a:ln>
            <a:noFill/>
          </a:ln>
        </p:spPr>
      </p:pic>
    </p:spTree>
    <p:extLst>
      <p:ext uri="{BB962C8B-B14F-4D97-AF65-F5344CB8AC3E}">
        <p14:creationId xmlns:p14="http://schemas.microsoft.com/office/powerpoint/2010/main" val="3128933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归并算法实现：</a:t>
            </a:r>
          </a:p>
        </p:txBody>
      </p:sp>
      <p:sp>
        <p:nvSpPr>
          <p:cNvPr id="2" name="文本框 1"/>
          <p:cNvSpPr txBox="1"/>
          <p:nvPr/>
        </p:nvSpPr>
        <p:spPr>
          <a:xfrm>
            <a:off x="341460" y="1346990"/>
            <a:ext cx="11704766" cy="5204502"/>
          </a:xfrm>
          <a:prstGeom prst="rect">
            <a:avLst/>
          </a:prstGeom>
          <a:noFill/>
        </p:spPr>
        <p:txBody>
          <a:bodyPr wrap="square" rtlCol="0">
            <a:spAutoFit/>
          </a:bodyPr>
          <a:lstStyle/>
          <a:p>
            <a:pPr lvl="1">
              <a:lnSpc>
                <a:spcPct val="120000"/>
              </a:lnSpc>
              <a:spcBef>
                <a:spcPts val="500"/>
              </a:spcBef>
              <a:buClr>
                <a:schemeClr val="accent1"/>
              </a:buClr>
              <a:buSzPct val="100000"/>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现将两个有序序列均放在数组</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中，下标</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err="1">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low,mid</a:t>
            </a:r>
            <a:r>
              <a:rPr lang="en-US" altLang="zh-CN" sz="32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存储了第一个有序序列，下标</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mid+1,high]</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存储了第二个有序序列。</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void merge(</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low,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high)</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j, k;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*c;     </a:t>
            </a: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创建实际空间存储合并后结果</a:t>
            </a: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c=new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[high-low+1];</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 low;   j = mid+1;   k = 0;</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45407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5252" y="1327112"/>
            <a:ext cx="9879496" cy="5268622"/>
          </a:xfrm>
          <a:prstGeom prst="rect">
            <a:avLst/>
          </a:prstGeom>
          <a:noFill/>
        </p:spPr>
        <p:txBody>
          <a:bodyPr wrap="square" rtlCol="0">
            <a:spAutoFit/>
          </a:bodyPr>
          <a:lstStyle/>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两个有序序列中元素的比较合并</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&lt;=mid)&amp;&amp;(j&lt;=high))</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if (a[</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]&lt;=a[j])</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   c[k]=a[</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=i+1;  }</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  c[k]=a[j];   j=j+1; }</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k=k+1;</a:t>
            </a:r>
          </a:p>
          <a:p>
            <a:pPr lvl="1">
              <a:lnSpc>
                <a:spcPct val="120000"/>
              </a:lnSpc>
              <a:spcBef>
                <a:spcPts val="500"/>
              </a:spcBef>
              <a:buClr>
                <a:schemeClr val="accent1"/>
              </a:buClr>
              <a:buSzPct val="100000"/>
            </a:pP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93503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7199" y="856357"/>
            <a:ext cx="9879496" cy="5509200"/>
          </a:xfrm>
          <a:prstGeom prst="rect">
            <a:avLst/>
          </a:prstGeom>
          <a:noFill/>
        </p:spPr>
        <p:txBody>
          <a:bodyPr wrap="square" rtlCol="0">
            <a:spAutoFit/>
          </a:bodyPr>
          <a:lstStyle/>
          <a:p>
            <a:pPr marL="715963"/>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序列中</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未越界，抄写剩余元素</a:t>
            </a:r>
          </a:p>
          <a:p>
            <a:pPr marL="715963"/>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while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&lt;=mid)</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715963"/>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c[k]=a[</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=i+1;    k=k+1;    }</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715963"/>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715963"/>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序列中</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j</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未越界，抄写剩余元素</a:t>
            </a:r>
          </a:p>
          <a:p>
            <a:pPr marL="715963"/>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while (j&lt;=high)</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715963"/>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c[k]=a[j];     j=j+1;    k=k+1;    }</a:t>
            </a:r>
          </a:p>
          <a:p>
            <a:pPr marL="715963"/>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715963"/>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for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=0;i&lt;high-low+1; </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i+low</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 c[</a:t>
            </a:r>
            <a:r>
              <a:rPr lang="en-US" altLang="zh-CN" sz="32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715963"/>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delete []c;</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83060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排序算法中，比较和交换是基础。</a:t>
            </a:r>
            <a:r>
              <a:rPr lang="zh-CN" altLang="en-US" sz="3200" b="0" dirty="0">
                <a:latin typeface="华文楷体" panose="02010600040101010101" pitchFamily="2" charset="-122"/>
                <a:ea typeface="华文楷体" panose="02010600040101010101" pitchFamily="2" charset="-122"/>
              </a:rPr>
              <a:t>编程语言</a:t>
            </a:r>
            <a:r>
              <a:rPr lang="zh-CN" altLang="zh-CN" sz="3200" b="0" dirty="0">
                <a:latin typeface="华文楷体" panose="02010600040101010101" pitchFamily="2" charset="-122"/>
                <a:ea typeface="华文楷体" panose="02010600040101010101" pitchFamily="2" charset="-122"/>
              </a:rPr>
              <a:t>提供的比较操作是一个二元操作，它给出了</a:t>
            </a:r>
            <a:r>
              <a:rPr lang="en-US" altLang="zh-CN" sz="3200" b="0" dirty="0">
                <a:latin typeface="华文楷体" panose="02010600040101010101" pitchFamily="2" charset="-122"/>
                <a:ea typeface="华文楷体" panose="02010600040101010101" pitchFamily="2" charset="-122"/>
              </a:rPr>
              <a:t>&gt;</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&gt;=</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&lt;</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&lt;=</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五种关系的比较操作，所有的比较操作均以此为基础，如何反复利用二元操作中的两两比较完成排序任务是以下所有算法的主线。</a:t>
            </a:r>
            <a:endParaRPr lang="en-US" altLang="zh-CN" sz="3200" b="0" dirty="0">
              <a:latin typeface="华文楷体" panose="02010600040101010101" pitchFamily="2" charset="-122"/>
              <a:ea typeface="华文楷体" panose="02010600040101010101" pitchFamily="2" charset="-122"/>
            </a:endParaRPr>
          </a:p>
          <a:p>
            <a:pPr marL="0" indent="0">
              <a:buNone/>
            </a:pPr>
            <a:endParaRPr lang="zh-CN"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如无特殊说明，</a:t>
            </a:r>
            <a:r>
              <a:rPr lang="zh-CN" altLang="en-US" sz="3200" b="0" dirty="0">
                <a:latin typeface="华文楷体" panose="02010600040101010101" pitchFamily="2" charset="-122"/>
                <a:ea typeface="华文楷体" panose="02010600040101010101" pitchFamily="2" charset="-122"/>
              </a:rPr>
              <a:t>排序后</a:t>
            </a:r>
            <a:r>
              <a:rPr lang="zh-CN" altLang="zh-CN" sz="3200" b="0" dirty="0">
                <a:latin typeface="华文楷体" panose="02010600040101010101" pitchFamily="2" charset="-122"/>
                <a:ea typeface="华文楷体" panose="02010600040101010101" pitchFamily="2" charset="-122"/>
              </a:rPr>
              <a:t>都</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假定</a:t>
            </a:r>
            <a:r>
              <a:rPr lang="zh-CN" altLang="zh-CN" sz="3200" b="0" dirty="0">
                <a:latin typeface="华文楷体" panose="02010600040101010101" pitchFamily="2" charset="-122"/>
                <a:ea typeface="华文楷体" panose="02010600040101010101" pitchFamily="2" charset="-122"/>
              </a:rPr>
              <a:t>是</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非递减</a:t>
            </a:r>
            <a:r>
              <a:rPr lang="zh-CN" altLang="zh-CN" sz="3200" b="0" dirty="0">
                <a:latin typeface="华文楷体" panose="02010600040101010101" pitchFamily="2" charset="-122"/>
                <a:ea typeface="华文楷体" panose="02010600040101010101" pitchFamily="2" charset="-122"/>
              </a:rPr>
              <a:t>的序列。</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排序</a:t>
            </a:r>
          </a:p>
        </p:txBody>
      </p:sp>
      <p:sp>
        <p:nvSpPr>
          <p:cNvPr id="2" name="椭圆 1"/>
          <p:cNvSpPr/>
          <p:nvPr/>
        </p:nvSpPr>
        <p:spPr>
          <a:xfrm>
            <a:off x="11430000" y="6315075"/>
            <a:ext cx="314325" cy="254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2564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8782" y="1549012"/>
            <a:ext cx="11287323" cy="4036779"/>
          </a:xfrm>
        </p:spPr>
        <p:txBody>
          <a:bodyPr>
            <a:normAutofit/>
          </a:bodyPr>
          <a:lstStyle/>
          <a:p>
            <a:pPr marL="715963" indent="-457200">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两个有序序列中，每个元素参与比较的次数不确定，从这个角度分析较复杂。</a:t>
            </a:r>
            <a:endParaRPr lang="en-US" altLang="zh-CN" sz="3200" b="0" dirty="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换个角度，从结果序列观察：</a:t>
            </a:r>
            <a:endParaRPr lang="en-US" altLang="zh-CN" sz="3200" b="0" dirty="0">
              <a:ea typeface="华文楷体" panose="02010600040101010101" pitchFamily="2" charset="-122"/>
              <a:cs typeface="Times New Roman" panose="02020603050405020304" pitchFamily="18" charset="0"/>
            </a:endParaRPr>
          </a:p>
          <a:p>
            <a:pPr marL="814388" indent="0">
              <a:buNone/>
            </a:pPr>
            <a:r>
              <a:rPr lang="zh-CN" altLang="en-US" sz="3200" b="0" dirty="0">
                <a:ea typeface="华文楷体" panose="02010600040101010101" pitchFamily="2" charset="-122"/>
                <a:cs typeface="Times New Roman" panose="02020603050405020304" pitchFamily="18" charset="0"/>
              </a:rPr>
              <a:t>假设两个序列长度分别是</a:t>
            </a:r>
            <a:r>
              <a:rPr lang="en-US" altLang="zh-CN" sz="3200" b="0" dirty="0">
                <a:ea typeface="华文楷体" panose="02010600040101010101" pitchFamily="2" charset="-122"/>
                <a:cs typeface="Times New Roman" panose="02020603050405020304" pitchFamily="18" charset="0"/>
              </a:rPr>
              <a:t>n</a:t>
            </a:r>
            <a:r>
              <a:rPr lang="zh-CN" altLang="en-US" sz="3200" b="0" dirty="0">
                <a:ea typeface="华文楷体" panose="02010600040101010101" pitchFamily="2" charset="-122"/>
                <a:cs typeface="Times New Roman" panose="02020603050405020304" pitchFamily="18" charset="0"/>
              </a:rPr>
              <a:t>和</a:t>
            </a:r>
            <a:r>
              <a:rPr lang="en-US" altLang="zh-CN" sz="3200" b="0" dirty="0">
                <a:ea typeface="华文楷体" panose="02010600040101010101" pitchFamily="2" charset="-122"/>
                <a:cs typeface="Times New Roman" panose="02020603050405020304" pitchFamily="18" charset="0"/>
              </a:rPr>
              <a:t>m, </a:t>
            </a:r>
            <a:r>
              <a:rPr lang="zh-CN" altLang="en-US" sz="3200" b="0" dirty="0">
                <a:ea typeface="华文楷体" panose="02010600040101010101" pitchFamily="2" charset="-122"/>
                <a:cs typeface="Times New Roman" panose="02020603050405020304" pitchFamily="18" charset="0"/>
              </a:rPr>
              <a:t>合并后长度为</a:t>
            </a:r>
            <a:r>
              <a:rPr lang="en-US" altLang="zh-CN" sz="3200" b="0" dirty="0" err="1">
                <a:ea typeface="华文楷体" panose="02010600040101010101" pitchFamily="2" charset="-122"/>
                <a:cs typeface="Times New Roman" panose="02020603050405020304" pitchFamily="18" charset="0"/>
              </a:rPr>
              <a:t>n+m</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814388" indent="0">
              <a:buNone/>
            </a:pPr>
            <a:r>
              <a:rPr lang="zh-CN" altLang="en-US" sz="3200" b="0" dirty="0">
                <a:ea typeface="华文楷体" panose="02010600040101010101" pitchFamily="2" charset="-122"/>
                <a:cs typeface="Times New Roman" panose="02020603050405020304" pitchFamily="18" charset="0"/>
              </a:rPr>
              <a:t>每次比较，结果序列都会得到一个元素，最终</a:t>
            </a:r>
            <a:r>
              <a:rPr lang="en-US" altLang="zh-CN" sz="3200" b="0" dirty="0" err="1">
                <a:ea typeface="华文楷体" panose="02010600040101010101" pitchFamily="2" charset="-122"/>
                <a:cs typeface="Times New Roman" panose="02020603050405020304" pitchFamily="18" charset="0"/>
              </a:rPr>
              <a:t>n+m</a:t>
            </a:r>
            <a:r>
              <a:rPr lang="zh-CN" altLang="en-US" sz="3200" b="0" dirty="0">
                <a:ea typeface="华文楷体" panose="02010600040101010101" pitchFamily="2" charset="-122"/>
                <a:cs typeface="Times New Roman" panose="02020603050405020304" pitchFamily="18" charset="0"/>
              </a:rPr>
              <a:t>次比较便完成了两个序列的归并。</a:t>
            </a:r>
            <a:endParaRPr lang="en-US"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归并算法时间分析</a:t>
            </a:r>
          </a:p>
        </p:txBody>
      </p:sp>
    </p:spTree>
    <p:extLst>
      <p:ext uri="{BB962C8B-B14F-4D97-AF65-F5344CB8AC3E}">
        <p14:creationId xmlns:p14="http://schemas.microsoft.com/office/powerpoint/2010/main" val="1347062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458059" cy="5060598"/>
          </a:xfrm>
        </p:spPr>
        <p:txBody>
          <a:bodyPr>
            <a:normAutofit/>
          </a:bodyPr>
          <a:lstStyle/>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归并</a:t>
            </a:r>
            <a:r>
              <a:rPr lang="zh-CN" altLang="zh-CN" sz="3200" b="0" dirty="0">
                <a:ea typeface="华文楷体" panose="02010600040101010101" pitchFamily="2" charset="-122"/>
                <a:cs typeface="Times New Roman" panose="02020603050405020304" pitchFamily="18" charset="0"/>
              </a:rPr>
              <a:t>排序的思想：</a:t>
            </a:r>
            <a:endParaRPr lang="en-US" altLang="zh-CN" sz="3200" b="0" dirty="0">
              <a:ea typeface="华文楷体" panose="02010600040101010101" pitchFamily="2" charset="-122"/>
              <a:cs typeface="Times New Roman" panose="02020603050405020304" pitchFamily="18" charset="0"/>
            </a:endParaRPr>
          </a:p>
          <a:p>
            <a:pPr marL="258763" indent="0">
              <a:buNone/>
            </a:pPr>
            <a:r>
              <a:rPr lang="zh-CN" altLang="en-US" sz="3200" b="0" dirty="0">
                <a:ea typeface="华文楷体" panose="02010600040101010101" pitchFamily="2" charset="-122"/>
                <a:cs typeface="Times New Roman" panose="02020603050405020304" pitchFamily="18" charset="0"/>
              </a:rPr>
              <a:t>基于将两个有序序列归并为一个有序序列的方法。</a:t>
            </a:r>
            <a:endParaRPr lang="en-US" altLang="zh-CN" sz="3200" b="0" dirty="0">
              <a:ea typeface="华文楷体" panose="02010600040101010101" pitchFamily="2" charset="-122"/>
              <a:cs typeface="Times New Roman" panose="02020603050405020304" pitchFamily="18" charset="0"/>
            </a:endParaRPr>
          </a:p>
          <a:p>
            <a:pPr marL="258763" indent="0">
              <a:buNone/>
            </a:pPr>
            <a:r>
              <a:rPr lang="zh-CN" altLang="en-US" sz="3200" b="0" dirty="0">
                <a:ea typeface="华文楷体" panose="02010600040101010101" pitchFamily="2" charset="-122"/>
                <a:cs typeface="Times New Roman" panose="02020603050405020304" pitchFamily="18" charset="0"/>
              </a:rPr>
              <a:t>原始序列中，每个元素可以看作是一个</a:t>
            </a:r>
            <a:r>
              <a:rPr lang="zh-CN" altLang="en-US" sz="3200" b="0" dirty="0">
                <a:solidFill>
                  <a:schemeClr val="accent1">
                    <a:lumMod val="60000"/>
                    <a:lumOff val="40000"/>
                  </a:schemeClr>
                </a:solidFill>
                <a:ea typeface="华文楷体" panose="02010600040101010101" pitchFamily="2" charset="-122"/>
                <a:cs typeface="Times New Roman" panose="02020603050405020304" pitchFamily="18" charset="0"/>
              </a:rPr>
              <a:t>长度为</a:t>
            </a:r>
            <a:r>
              <a:rPr lang="en-US"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1</a:t>
            </a:r>
            <a:r>
              <a:rPr lang="zh-CN" altLang="en-US" sz="3200" b="0" dirty="0">
                <a:ea typeface="华文楷体" panose="02010600040101010101" pitchFamily="2" charset="-122"/>
                <a:cs typeface="Times New Roman" panose="02020603050405020304" pitchFamily="18" charset="0"/>
              </a:rPr>
              <a:t>的有序序列，经过两两归并，形成多个</a:t>
            </a:r>
            <a:r>
              <a:rPr lang="zh-CN" altLang="en-US" sz="3200" b="0" dirty="0">
                <a:solidFill>
                  <a:schemeClr val="accent1">
                    <a:lumMod val="60000"/>
                    <a:lumOff val="40000"/>
                  </a:schemeClr>
                </a:solidFill>
                <a:ea typeface="华文楷体" panose="02010600040101010101" pitchFamily="2" charset="-122"/>
                <a:cs typeface="Times New Roman" panose="02020603050405020304" pitchFamily="18" charset="0"/>
              </a:rPr>
              <a:t>长度为</a:t>
            </a:r>
            <a:r>
              <a:rPr lang="en-US"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2</a:t>
            </a:r>
            <a:r>
              <a:rPr lang="zh-CN" altLang="en-US" sz="3200" b="0" dirty="0">
                <a:ea typeface="华文楷体" panose="02010600040101010101" pitchFamily="2" charset="-122"/>
                <a:cs typeface="Times New Roman" panose="02020603050405020304" pitchFamily="18" charset="0"/>
              </a:rPr>
              <a:t>的有序序列；</a:t>
            </a:r>
            <a:endParaRPr lang="en-US" altLang="zh-CN" sz="3200" b="0" dirty="0">
              <a:ea typeface="华文楷体" panose="02010600040101010101" pitchFamily="2" charset="-122"/>
              <a:cs typeface="Times New Roman" panose="02020603050405020304" pitchFamily="18" charset="0"/>
            </a:endParaRPr>
          </a:p>
          <a:p>
            <a:pPr marL="258763" indent="0">
              <a:buNone/>
            </a:pPr>
            <a:r>
              <a:rPr lang="zh-CN" altLang="en-US" sz="3200" b="0" dirty="0">
                <a:ea typeface="华文楷体" panose="02010600040101010101" pitchFamily="2" charset="-122"/>
                <a:cs typeface="Times New Roman" panose="02020603050405020304" pitchFamily="18" charset="0"/>
              </a:rPr>
              <a:t>再经过相邻两个有序序列归并，形成多个</a:t>
            </a:r>
            <a:r>
              <a:rPr lang="zh-CN" altLang="en-US" sz="3200" b="0" dirty="0">
                <a:solidFill>
                  <a:schemeClr val="accent1">
                    <a:lumMod val="60000"/>
                    <a:lumOff val="40000"/>
                  </a:schemeClr>
                </a:solidFill>
                <a:ea typeface="华文楷体" panose="02010600040101010101" pitchFamily="2" charset="-122"/>
                <a:cs typeface="Times New Roman" panose="02020603050405020304" pitchFamily="18" charset="0"/>
              </a:rPr>
              <a:t>长度为</a:t>
            </a:r>
            <a:r>
              <a:rPr lang="en-US"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4</a:t>
            </a:r>
            <a:r>
              <a:rPr lang="zh-CN" altLang="en-US" sz="3200" b="0" dirty="0">
                <a:ea typeface="华文楷体" panose="02010600040101010101" pitchFamily="2" charset="-122"/>
                <a:cs typeface="Times New Roman" panose="02020603050405020304" pitchFamily="18" charset="0"/>
              </a:rPr>
              <a:t>的有序序列；反复如此，最后形成一个长度为</a:t>
            </a:r>
            <a:r>
              <a:rPr lang="en-US" altLang="zh-CN" sz="3200" b="0" dirty="0">
                <a:ea typeface="华文楷体" panose="02010600040101010101" pitchFamily="2" charset="-122"/>
                <a:cs typeface="Times New Roman" panose="02020603050405020304" pitchFamily="18" charset="0"/>
              </a:rPr>
              <a:t>n</a:t>
            </a:r>
            <a:r>
              <a:rPr lang="zh-CN" altLang="en-US" sz="3200" b="0" dirty="0">
                <a:ea typeface="华文楷体" panose="02010600040101010101" pitchFamily="2" charset="-122"/>
                <a:cs typeface="Times New Roman" panose="02020603050405020304" pitchFamily="18" charset="0"/>
              </a:rPr>
              <a:t>的有序序列。</a:t>
            </a:r>
            <a:endParaRPr lang="en-US"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归并排序</a:t>
            </a:r>
          </a:p>
        </p:txBody>
      </p:sp>
    </p:spTree>
    <p:extLst>
      <p:ext uri="{BB962C8B-B14F-4D97-AF65-F5344CB8AC3E}">
        <p14:creationId xmlns:p14="http://schemas.microsoft.com/office/powerpoint/2010/main" val="385036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归并排序示例</a:t>
            </a:r>
          </a:p>
        </p:txBody>
      </p:sp>
      <p:cxnSp>
        <p:nvCxnSpPr>
          <p:cNvPr id="4" name="直接连接符 3"/>
          <p:cNvCxnSpPr/>
          <p:nvPr/>
        </p:nvCxnSpPr>
        <p:spPr>
          <a:xfrm>
            <a:off x="6155361" y="1346990"/>
            <a:ext cx="0" cy="551101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8A7C101B-D1EF-4D9E-AB0D-18F4C20ECFB4}"/>
              </a:ext>
            </a:extLst>
          </p:cNvPr>
          <p:cNvPicPr>
            <a:picLocks noChangeAspect="1"/>
          </p:cNvPicPr>
          <p:nvPr/>
        </p:nvPicPr>
        <p:blipFill>
          <a:blip r:embed="rId3"/>
          <a:stretch>
            <a:fillRect/>
          </a:stretch>
        </p:blipFill>
        <p:spPr>
          <a:xfrm>
            <a:off x="84622" y="1602090"/>
            <a:ext cx="6010275" cy="4981575"/>
          </a:xfrm>
          <a:prstGeom prst="rect">
            <a:avLst/>
          </a:prstGeom>
        </p:spPr>
      </p:pic>
      <p:pic>
        <p:nvPicPr>
          <p:cNvPr id="7" name="图片 6">
            <a:extLst>
              <a:ext uri="{FF2B5EF4-FFF2-40B4-BE49-F238E27FC236}">
                <a16:creationId xmlns:a16="http://schemas.microsoft.com/office/drawing/2014/main" id="{88F584B7-EE80-4688-A19D-6C9B3473B05D}"/>
              </a:ext>
            </a:extLst>
          </p:cNvPr>
          <p:cNvPicPr>
            <a:picLocks noChangeAspect="1"/>
          </p:cNvPicPr>
          <p:nvPr/>
        </p:nvPicPr>
        <p:blipFill>
          <a:blip r:embed="rId4"/>
          <a:stretch>
            <a:fillRect/>
          </a:stretch>
        </p:blipFill>
        <p:spPr>
          <a:xfrm>
            <a:off x="6278926" y="1706670"/>
            <a:ext cx="5295900" cy="4572000"/>
          </a:xfrm>
          <a:prstGeom prst="rect">
            <a:avLst/>
          </a:prstGeom>
        </p:spPr>
      </p:pic>
    </p:spTree>
    <p:extLst>
      <p:ext uri="{BB962C8B-B14F-4D97-AF65-F5344CB8AC3E}">
        <p14:creationId xmlns:p14="http://schemas.microsoft.com/office/powerpoint/2010/main" val="3058446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归并排序算法：</a:t>
            </a:r>
          </a:p>
        </p:txBody>
      </p:sp>
      <p:sp>
        <p:nvSpPr>
          <p:cNvPr id="2" name="矩形 1"/>
          <p:cNvSpPr/>
          <p:nvPr/>
        </p:nvSpPr>
        <p:spPr>
          <a:xfrm>
            <a:off x="0" y="1346990"/>
            <a:ext cx="10196186" cy="830997"/>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4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&gt;void </a:t>
            </a:r>
            <a:r>
              <a:rPr lang="en-US" altLang="zh-CN" sz="2400" kern="100" dirty="0" err="1">
                <a:latin typeface="Times New Roman" panose="02020603050405020304" pitchFamily="18" charset="0"/>
                <a:ea typeface="华文楷体" panose="02010600040101010101" pitchFamily="2" charset="-122"/>
                <a:cs typeface="Times New Roman" panose="02020603050405020304" pitchFamily="18" charset="0"/>
              </a:rPr>
              <a:t>mergeSort</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 a[], int n)</a:t>
            </a:r>
            <a:endPar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Aft>
                <a:spcPts val="0"/>
              </a:spcAft>
            </a:pP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kern="100" dirty="0" err="1">
                <a:latin typeface="Times New Roman" panose="02020603050405020304" pitchFamily="18" charset="0"/>
                <a:ea typeface="华文楷体" panose="02010600040101010101" pitchFamily="2" charset="-122"/>
                <a:cs typeface="Times New Roman" panose="02020603050405020304" pitchFamily="18" charset="0"/>
              </a:rPr>
              <a:t>mergeSort</a:t>
            </a:r>
            <a:r>
              <a:rPr lang="en-US" altLang="zh-CN" sz="2400" kern="100" dirty="0">
                <a:latin typeface="Times New Roman" panose="02020603050405020304" pitchFamily="18" charset="0"/>
                <a:ea typeface="华文楷体" panose="02010600040101010101" pitchFamily="2" charset="-122"/>
                <a:cs typeface="Times New Roman" panose="02020603050405020304" pitchFamily="18" charset="0"/>
              </a:rPr>
              <a:t>(a, 0, n-1); }</a:t>
            </a:r>
            <a:endParaRPr lang="zh-CN" altLang="zh-CN" sz="24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矩形 5"/>
          <p:cNvSpPr/>
          <p:nvPr/>
        </p:nvSpPr>
        <p:spPr>
          <a:xfrm>
            <a:off x="0" y="2234775"/>
            <a:ext cx="11235828" cy="5416868"/>
          </a:xfrm>
          <a:prstGeom prst="rect">
            <a:avLst/>
          </a:prstGeom>
        </p:spPr>
        <p:txBody>
          <a:bodyPr wrap="square">
            <a:spAutoFit/>
          </a:bodyPr>
          <a:lstStyle/>
          <a:p>
            <a:pPr indent="26670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&gt;void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mergeSort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int low, int high)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int mid;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(low&gt;=high) return;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mid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low+high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p>
          <a:p>
            <a:pPr indent="26670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mergeSort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 low, mid);</a:t>
            </a:r>
          </a:p>
          <a:p>
            <a:pPr indent="266700" algn="just"/>
            <a:r>
              <a:rPr lang="en-US" altLang="zh-CN" sz="2400" dirty="0">
                <a:solidFill>
                  <a:srgbClr val="FF0000"/>
                </a:solidFill>
              </a:rPr>
              <a:t>    std::</a:t>
            </a:r>
            <a:r>
              <a:rPr lang="en-US" altLang="zh-CN" sz="2400" dirty="0" err="1">
                <a:solidFill>
                  <a:srgbClr val="FF0000"/>
                </a:solidFill>
              </a:rPr>
              <a:t>cout</a:t>
            </a:r>
            <a:r>
              <a:rPr lang="en-US" altLang="zh-CN" sz="2400" dirty="0">
                <a:solidFill>
                  <a:srgbClr val="FF0000"/>
                </a:solidFill>
              </a:rPr>
              <a:t> &lt;&lt; "[ " &lt;&lt; mid+1  &lt;&lt; " , " &lt;&lt; high  &lt;&lt; " ]" &lt;&lt; std::</a:t>
            </a:r>
            <a:r>
              <a:rPr lang="en-US" altLang="zh-CN" sz="2400" dirty="0" err="1">
                <a:solidFill>
                  <a:srgbClr val="FF0000"/>
                </a:solidFill>
              </a:rPr>
              <a:t>endl</a:t>
            </a:r>
            <a:r>
              <a:rPr lang="en-US" altLang="zh-CN" sz="2400" dirty="0">
                <a:solidFill>
                  <a:srgbClr val="FF0000"/>
                </a:solidFill>
              </a:rPr>
              <a:t>;</a:t>
            </a:r>
          </a:p>
          <a:p>
            <a:pPr indent="26670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mergeSort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 mid+1, high);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merge(a, low, mid, high);</a:t>
            </a:r>
          </a:p>
          <a:p>
            <a:r>
              <a:rPr lang="en-US" altLang="zh-CN" sz="2400" dirty="0">
                <a:solidFill>
                  <a:srgbClr val="FF0000"/>
                </a:solidFill>
              </a:rPr>
              <a:t>        std::</a:t>
            </a:r>
            <a:r>
              <a:rPr lang="en-US" altLang="zh-CN" sz="2400" dirty="0" err="1">
                <a:solidFill>
                  <a:srgbClr val="FF0000"/>
                </a:solidFill>
              </a:rPr>
              <a:t>cout</a:t>
            </a:r>
            <a:r>
              <a:rPr lang="en-US" altLang="zh-CN" sz="2400" dirty="0">
                <a:solidFill>
                  <a:srgbClr val="FF0000"/>
                </a:solidFill>
              </a:rPr>
              <a:t> &lt;&lt; "[ " &lt;&lt; low &lt;&lt; " , " &lt;&lt; mid  &lt;&lt; " , " &lt;&lt; high  &lt;&lt; " ]" &lt;&lt; std::</a:t>
            </a:r>
            <a:r>
              <a:rPr lang="en-US" altLang="zh-CN" sz="2400" dirty="0" err="1">
                <a:solidFill>
                  <a:srgbClr val="FF0000"/>
                </a:solidFill>
              </a:rPr>
              <a:t>endl</a:t>
            </a:r>
            <a:r>
              <a:rPr lang="en-US" altLang="zh-CN" sz="2400" dirty="0">
                <a:solidFill>
                  <a:srgbClr val="FF0000"/>
                </a:solidFill>
              </a:rPr>
              <a:t>;</a:t>
            </a:r>
          </a:p>
          <a:p>
            <a:r>
              <a:rPr lang="en-US" altLang="zh-CN" dirty="0"/>
              <a:t>}</a:t>
            </a:r>
          </a:p>
          <a:p>
            <a:pPr indent="266700" algn="just">
              <a:spcAft>
                <a:spcPts val="0"/>
              </a:spcAft>
            </a:pP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文本框 7"/>
          <p:cNvSpPr txBox="1"/>
          <p:nvPr/>
        </p:nvSpPr>
        <p:spPr>
          <a:xfrm>
            <a:off x="3629462" y="802510"/>
            <a:ext cx="6378834"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体会：递归调用中分割和合并的过程</a:t>
            </a:r>
          </a:p>
        </p:txBody>
      </p:sp>
      <p:sp>
        <p:nvSpPr>
          <p:cNvPr id="3" name="文本框 2">
            <a:extLst>
              <a:ext uri="{FF2B5EF4-FFF2-40B4-BE49-F238E27FC236}">
                <a16:creationId xmlns:a16="http://schemas.microsoft.com/office/drawing/2014/main" id="{5AAD624D-08FC-4236-9B8C-2CF9164E05AF}"/>
              </a:ext>
            </a:extLst>
          </p:cNvPr>
          <p:cNvSpPr txBox="1"/>
          <p:nvPr/>
        </p:nvSpPr>
        <p:spPr>
          <a:xfrm>
            <a:off x="667136" y="4115951"/>
            <a:ext cx="8145178" cy="461665"/>
          </a:xfrm>
          <a:prstGeom prst="rect">
            <a:avLst/>
          </a:prstGeom>
          <a:noFill/>
        </p:spPr>
        <p:txBody>
          <a:bodyPr wrap="none" rtlCol="0">
            <a:spAutoFit/>
          </a:bodyPr>
          <a:lstStyle/>
          <a:p>
            <a:r>
              <a:rPr lang="en-US" altLang="zh-CN" sz="2400" dirty="0">
                <a:solidFill>
                  <a:srgbClr val="FF0000"/>
                </a:solidFill>
              </a:rPr>
              <a:t>std::</a:t>
            </a:r>
            <a:r>
              <a:rPr lang="en-US" altLang="zh-CN" sz="2400" dirty="0" err="1">
                <a:solidFill>
                  <a:srgbClr val="FF0000"/>
                </a:solidFill>
              </a:rPr>
              <a:t>cout</a:t>
            </a:r>
            <a:r>
              <a:rPr lang="en-US" altLang="zh-CN" sz="2400" dirty="0">
                <a:solidFill>
                  <a:srgbClr val="FF0000"/>
                </a:solidFill>
              </a:rPr>
              <a:t> &lt;&lt; "[ " &lt;&lt; low  &lt;&lt; " , " &lt;&lt; mid  &lt;&lt; " ]" &lt;&lt; std::</a:t>
            </a:r>
            <a:r>
              <a:rPr lang="en-US" altLang="zh-CN" sz="2400" dirty="0" err="1">
                <a:solidFill>
                  <a:srgbClr val="FF0000"/>
                </a:solidFill>
              </a:rPr>
              <a:t>endl</a:t>
            </a:r>
            <a:r>
              <a:rPr lang="en-US" altLang="zh-CN" sz="2400" dirty="0">
                <a:solidFill>
                  <a:srgbClr val="FF0000"/>
                </a:solidFill>
              </a:rPr>
              <a:t>;</a:t>
            </a:r>
          </a:p>
        </p:txBody>
      </p:sp>
    </p:spTree>
    <p:extLst>
      <p:ext uri="{BB962C8B-B14F-4D97-AF65-F5344CB8AC3E}">
        <p14:creationId xmlns:p14="http://schemas.microsoft.com/office/powerpoint/2010/main" val="20379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0485" y="1747795"/>
            <a:ext cx="10960830" cy="2863961"/>
          </a:xfrm>
        </p:spPr>
        <p:txBody>
          <a:bodyPr>
            <a:normAutofit/>
          </a:bodyPr>
          <a:lstStyle/>
          <a:p>
            <a:pPr marL="0" indent="0">
              <a:buNone/>
            </a:pPr>
            <a:r>
              <a:rPr lang="zh-CN" altLang="zh-CN" sz="2800" b="0" dirty="0">
                <a:latin typeface="华文楷体" panose="02010600040101010101" pitchFamily="2" charset="-122"/>
                <a:ea typeface="华文楷体" panose="02010600040101010101" pitchFamily="2" charset="-122"/>
              </a:rPr>
              <a:t>在两两合并算法中，对前后两个有序序列中元素比较时，后者元素大才能胜出，因此值相同的元素在合并中能保持原本的相对前后位置，合并排序是一个</a:t>
            </a:r>
            <a:r>
              <a:rPr lang="zh-CN" altLang="zh-CN" sz="2800" dirty="0">
                <a:latin typeface="华文楷体" panose="02010600040101010101" pitchFamily="2" charset="-122"/>
                <a:ea typeface="华文楷体" panose="02010600040101010101" pitchFamily="2" charset="-122"/>
              </a:rPr>
              <a:t>稳定排序</a:t>
            </a:r>
            <a:r>
              <a:rPr lang="zh-CN" altLang="zh-CN" sz="2800" b="0" dirty="0">
                <a:latin typeface="华文楷体" panose="02010600040101010101" pitchFamily="2" charset="-122"/>
                <a:ea typeface="华文楷体" panose="02010600040101010101" pitchFamily="2" charset="-122"/>
              </a:rPr>
              <a:t>。</a:t>
            </a: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归并排序算法稳定性分析：</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14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59" y="1509256"/>
                <a:ext cx="11327079" cy="5060598"/>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假设原始序列长度为</a:t>
                </a:r>
                <a:r>
                  <a:rPr lang="en-US" altLang="zh-CN" sz="2800" b="0" dirty="0">
                    <a:ea typeface="华文楷体" panose="02010600040101010101" pitchFamily="2" charset="-122"/>
                    <a:cs typeface="Times New Roman" panose="02020603050405020304" pitchFamily="18" charset="0"/>
                  </a:rPr>
                  <a:t>n, </a:t>
                </a:r>
                <a:r>
                  <a:rPr lang="zh-CN" altLang="zh-CN" sz="2800" b="0" dirty="0">
                    <a:ea typeface="华文楷体" panose="02010600040101010101" pitchFamily="2" charset="-122"/>
                    <a:cs typeface="Times New Roman" panose="02020603050405020304" pitchFamily="18" charset="0"/>
                  </a:rPr>
                  <a:t>消耗的时间函数为</a:t>
                </a:r>
                <a:r>
                  <a:rPr lang="en-US" altLang="zh-CN" sz="2800" b="0" dirty="0">
                    <a:ea typeface="华文楷体" panose="02010600040101010101" pitchFamily="2" charset="-122"/>
                    <a:cs typeface="Times New Roman" panose="02020603050405020304" pitchFamily="18" charset="0"/>
                  </a:rPr>
                  <a:t>t(n),</a:t>
                </a:r>
                <a:r>
                  <a:rPr lang="zh-CN" altLang="zh-CN" sz="2800" b="0" dirty="0">
                    <a:ea typeface="华文楷体" panose="02010600040101010101" pitchFamily="2" charset="-122"/>
                    <a:cs typeface="Times New Roman" panose="02020603050405020304" pitchFamily="18" charset="0"/>
                  </a:rPr>
                  <a:t>则有：</a:t>
                </a:r>
              </a:p>
              <a:p>
                <a:pPr marL="0" indent="0">
                  <a:buNone/>
                </a:pPr>
                <a:r>
                  <a:rPr lang="en-US" altLang="zh-CN" sz="2800" b="0" dirty="0">
                    <a:ea typeface="华文楷体" panose="02010600040101010101" pitchFamily="2" charset="-122"/>
                    <a:cs typeface="Times New Roman" panose="02020603050405020304" pitchFamily="18" charset="0"/>
                  </a:rPr>
                  <a:t>t(n)=t(n/2) + t(n/2) + 2*n/2</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=2t(n/2)+n  = 2(t(n/4)+t(n/4)+2*n/4)+n</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=4t(n/4)+2n = 4(t(n/8)+t(n/8)+2*n/8)+2n</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=8t(n/8)+3n = 23t(n/23)+3n</a:t>
                </a:r>
                <a:endParaRPr lang="zh-CN"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=…=2</a:t>
                </a:r>
                <a:r>
                  <a:rPr lang="en-US" altLang="zh-CN" sz="2800" b="0" baseline="30000" dirty="0">
                    <a:ea typeface="华文楷体" panose="02010600040101010101" pitchFamily="2" charset="-122"/>
                    <a:cs typeface="Times New Roman" panose="02020603050405020304" pitchFamily="18" charset="0"/>
                  </a:rPr>
                  <a:t>k</a:t>
                </a:r>
                <a:r>
                  <a:rPr lang="en-US" altLang="zh-CN" sz="2800" b="0" dirty="0">
                    <a:ea typeface="华文楷体" panose="02010600040101010101" pitchFamily="2" charset="-122"/>
                    <a:cs typeface="Times New Roman" panose="02020603050405020304" pitchFamily="18" charset="0"/>
                  </a:rPr>
                  <a:t>t(1)+</a:t>
                </a:r>
                <a:r>
                  <a:rPr lang="en-US" altLang="zh-CN" sz="2800" b="0" dirty="0" err="1">
                    <a:ea typeface="华文楷体" panose="02010600040101010101" pitchFamily="2" charset="-122"/>
                    <a:cs typeface="Times New Roman" panose="02020603050405020304" pitchFamily="18" charset="0"/>
                  </a:rPr>
                  <a:t>kn</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k</a:t>
                </a:r>
                <a:r>
                  <a:rPr lang="zh-CN" altLang="en-US" sz="2800" b="0" dirty="0">
                    <a:ea typeface="华文楷体" panose="02010600040101010101" pitchFamily="2" charset="-122"/>
                    <a:cs typeface="Times New Roman" panose="02020603050405020304" pitchFamily="18" charset="0"/>
                  </a:rPr>
                  <a:t>为</a:t>
                </a:r>
                <a:r>
                  <a:rPr lang="en-US" altLang="zh-CN" sz="2800" b="0" dirty="0">
                    <a:ea typeface="华文楷体" panose="02010600040101010101" pitchFamily="2" charset="-122"/>
                    <a:cs typeface="Times New Roman" panose="02020603050405020304" pitchFamily="18" charset="0"/>
                  </a:rPr>
                  <a:t>n</a:t>
                </a:r>
                <a:r>
                  <a:rPr lang="zh-CN" altLang="en-US" sz="2800" b="0" dirty="0">
                    <a:ea typeface="华文楷体" panose="02010600040101010101" pitchFamily="2" charset="-122"/>
                    <a:cs typeface="Times New Roman" panose="02020603050405020304" pitchFamily="18" charset="0"/>
                  </a:rPr>
                  <a:t>能被</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除的次数，为</a:t>
                </a:r>
                <a14:m>
                  <m:oMath xmlns:m="http://schemas.openxmlformats.org/officeDocument/2006/math">
                    <m:func>
                      <m:funcPr>
                        <m:ctrlPr>
                          <a:rPr lang="en-US" altLang="zh-CN" sz="2800" b="0" i="1" smtClean="0">
                            <a:latin typeface="Cambria Math" panose="02040503050406030204" pitchFamily="18" charset="0"/>
                          </a:rPr>
                        </m:ctrlPr>
                      </m:funcPr>
                      <m:fName>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log</m:t>
                            </m:r>
                          </m:e>
                          <m:sub>
                            <m:r>
                              <a:rPr lang="en-US" altLang="zh-CN" sz="2800" b="0" i="1" smtClean="0">
                                <a:latin typeface="Cambria Math" panose="02040503050406030204" pitchFamily="18" charset="0"/>
                              </a:rPr>
                              <m:t>2</m:t>
                            </m:r>
                          </m:sub>
                        </m:sSub>
                      </m:fName>
                      <m:e>
                        <m:r>
                          <a:rPr lang="en-US" altLang="zh-CN" sz="2800" b="0" i="1" smtClean="0">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 </a:t>
                </a:r>
                <a:r>
                  <a:rPr lang="zh-CN" altLang="en-US" sz="2800" b="0" dirty="0">
                    <a:ea typeface="华文楷体" panose="02010600040101010101" pitchFamily="2" charset="-122"/>
                    <a:cs typeface="Times New Roman" panose="02020603050405020304" pitchFamily="18" charset="0"/>
                  </a:rPr>
                  <a:t>故时间复杂度为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en-US" altLang="zh-CN" sz="2800" b="0" i="1" smtClean="0">
                            <a:latin typeface="Cambria Math" panose="02040503050406030204" pitchFamily="18" charset="0"/>
                          </a:rPr>
                        </m:ctrlPr>
                      </m:funcPr>
                      <m:fName>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nlog</m:t>
                            </m:r>
                          </m:e>
                          <m:sub>
                            <m:r>
                              <a:rPr lang="en-US" altLang="zh-CN" sz="2800" b="0" i="1" smtClean="0">
                                <a:latin typeface="Cambria Math" panose="02040503050406030204" pitchFamily="18" charset="0"/>
                              </a:rPr>
                              <m:t>2</m:t>
                            </m:r>
                          </m:sub>
                        </m:sSub>
                      </m:fName>
                      <m:e>
                        <m:r>
                          <a:rPr lang="en-US" altLang="zh-CN" sz="2800" b="0" i="1" smtClean="0">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59" y="1509256"/>
                <a:ext cx="11327079" cy="5060598"/>
              </a:xfrm>
              <a:blipFill>
                <a:blip r:embed="rId3"/>
                <a:stretch>
                  <a:fillRect l="-1076" t="-48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归并排序算法时间效率分析：</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11668538" y="6443663"/>
            <a:ext cx="147225"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8323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冒泡排序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插入排序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希尔排序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归并排序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快速排序</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选择排序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堆排序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优先队列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基数排序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内排序：</a:t>
            </a:r>
          </a:p>
        </p:txBody>
      </p:sp>
    </p:spTree>
    <p:extLst>
      <p:ext uri="{BB962C8B-B14F-4D97-AF65-F5344CB8AC3E}">
        <p14:creationId xmlns:p14="http://schemas.microsoft.com/office/powerpoint/2010/main" val="1581413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03881" y="1509256"/>
            <a:ext cx="11713691" cy="4195805"/>
          </a:xfrm>
        </p:spPr>
        <p:txBody>
          <a:bodyPr>
            <a:norm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快速</a:t>
            </a:r>
            <a:r>
              <a:rPr lang="zh-CN" altLang="zh-CN" sz="3200" b="0" dirty="0">
                <a:latin typeface="华文楷体" panose="02010600040101010101" pitchFamily="2" charset="-122"/>
                <a:ea typeface="华文楷体" panose="02010600040101010101" pitchFamily="2" charset="-122"/>
              </a:rPr>
              <a:t>排序的思想：</a:t>
            </a:r>
            <a:endParaRPr lang="en-US" altLang="zh-CN" sz="3200" b="0" dirty="0">
              <a:latin typeface="华文楷体" panose="02010600040101010101" pitchFamily="2" charset="-122"/>
              <a:ea typeface="华文楷体" panose="02010600040101010101" pitchFamily="2" charset="-122"/>
            </a:endParaRPr>
          </a:p>
          <a:p>
            <a:pPr marL="357188" indent="0">
              <a:buNone/>
            </a:pPr>
            <a:r>
              <a:rPr lang="zh-CN" altLang="zh-CN" sz="3000" b="0" dirty="0">
                <a:latin typeface="华文楷体" panose="02010600040101010101" pitchFamily="2" charset="-122"/>
                <a:ea typeface="华文楷体" panose="02010600040101010101" pitchFamily="2" charset="-122"/>
              </a:rPr>
              <a:t>选择一个元素作为</a:t>
            </a:r>
            <a:r>
              <a:rPr lang="zh-CN" altLang="zh-CN" sz="3000" b="0" dirty="0">
                <a:solidFill>
                  <a:schemeClr val="accent1">
                    <a:lumMod val="60000"/>
                    <a:lumOff val="40000"/>
                  </a:schemeClr>
                </a:solidFill>
                <a:latin typeface="华文楷体" panose="02010600040101010101" pitchFamily="2" charset="-122"/>
                <a:ea typeface="华文楷体" panose="02010600040101010101" pitchFamily="2" charset="-122"/>
              </a:rPr>
              <a:t>标杆</a:t>
            </a:r>
            <a:r>
              <a:rPr lang="zh-CN" altLang="en-US" sz="3000" b="0" dirty="0">
                <a:latin typeface="华文楷体" panose="02010600040101010101" pitchFamily="2" charset="-122"/>
                <a:ea typeface="华文楷体" panose="02010600040101010101" pitchFamily="2" charset="-122"/>
              </a:rPr>
              <a:t>；</a:t>
            </a:r>
            <a:endParaRPr lang="en-US" altLang="zh-CN" sz="3000" b="0" dirty="0">
              <a:latin typeface="华文楷体" panose="02010600040101010101" pitchFamily="2" charset="-122"/>
              <a:ea typeface="华文楷体" panose="02010600040101010101" pitchFamily="2" charset="-122"/>
            </a:endParaRPr>
          </a:p>
          <a:p>
            <a:pPr marL="357188" indent="0">
              <a:buNone/>
            </a:pPr>
            <a:r>
              <a:rPr lang="zh-CN" altLang="zh-CN" sz="3000" b="0" dirty="0">
                <a:latin typeface="华文楷体" panose="02010600040101010101" pitchFamily="2" charset="-122"/>
                <a:ea typeface="华文楷体" panose="02010600040101010101" pitchFamily="2" charset="-122"/>
              </a:rPr>
              <a:t>所有</a:t>
            </a:r>
            <a:r>
              <a:rPr lang="zh-CN" altLang="zh-CN" sz="3000" b="0" dirty="0">
                <a:solidFill>
                  <a:schemeClr val="accent1">
                    <a:lumMod val="60000"/>
                    <a:lumOff val="40000"/>
                  </a:schemeClr>
                </a:solidFill>
                <a:latin typeface="华文楷体" panose="02010600040101010101" pitchFamily="2" charset="-122"/>
                <a:ea typeface="华文楷体" panose="02010600040101010101" pitchFamily="2" charset="-122"/>
              </a:rPr>
              <a:t>小于</a:t>
            </a:r>
            <a:r>
              <a:rPr lang="zh-CN" altLang="zh-CN" sz="3000" b="0" dirty="0">
                <a:latin typeface="华文楷体" panose="02010600040101010101" pitchFamily="2" charset="-122"/>
                <a:ea typeface="华文楷体" panose="02010600040101010101" pitchFamily="2" charset="-122"/>
              </a:rPr>
              <a:t>它的元素移到它的</a:t>
            </a:r>
            <a:r>
              <a:rPr lang="zh-CN" altLang="zh-CN" sz="3000" b="0" dirty="0">
                <a:solidFill>
                  <a:schemeClr val="accent1">
                    <a:lumMod val="60000"/>
                    <a:lumOff val="40000"/>
                  </a:schemeClr>
                </a:solidFill>
                <a:latin typeface="华文楷体" panose="02010600040101010101" pitchFamily="2" charset="-122"/>
                <a:ea typeface="华文楷体" panose="02010600040101010101" pitchFamily="2" charset="-122"/>
              </a:rPr>
              <a:t>前面</a:t>
            </a:r>
            <a:r>
              <a:rPr lang="zh-CN" altLang="zh-CN" sz="3000" b="0" dirty="0">
                <a:latin typeface="华文楷体" panose="02010600040101010101" pitchFamily="2" charset="-122"/>
                <a:ea typeface="华文楷体" panose="02010600040101010101" pitchFamily="2" charset="-122"/>
              </a:rPr>
              <a:t>，</a:t>
            </a:r>
            <a:r>
              <a:rPr lang="zh-CN" altLang="zh-CN" sz="3000" b="0" dirty="0">
                <a:solidFill>
                  <a:schemeClr val="accent1">
                    <a:lumMod val="60000"/>
                    <a:lumOff val="40000"/>
                  </a:schemeClr>
                </a:solidFill>
                <a:latin typeface="华文楷体" panose="02010600040101010101" pitchFamily="2" charset="-122"/>
                <a:ea typeface="华文楷体" panose="02010600040101010101" pitchFamily="2" charset="-122"/>
              </a:rPr>
              <a:t>大于等于</a:t>
            </a:r>
            <a:r>
              <a:rPr lang="zh-CN" altLang="zh-CN" sz="3000" b="0" dirty="0">
                <a:latin typeface="华文楷体" panose="02010600040101010101" pitchFamily="2" charset="-122"/>
                <a:ea typeface="华文楷体" panose="02010600040101010101" pitchFamily="2" charset="-122"/>
              </a:rPr>
              <a:t>它的元素移到它的</a:t>
            </a:r>
            <a:r>
              <a:rPr lang="zh-CN" altLang="zh-CN" sz="3000" b="0" dirty="0">
                <a:solidFill>
                  <a:schemeClr val="accent1">
                    <a:lumMod val="60000"/>
                    <a:lumOff val="40000"/>
                  </a:schemeClr>
                </a:solidFill>
                <a:latin typeface="华文楷体" panose="02010600040101010101" pitchFamily="2" charset="-122"/>
                <a:ea typeface="华文楷体" panose="02010600040101010101" pitchFamily="2" charset="-122"/>
              </a:rPr>
              <a:t>后面</a:t>
            </a:r>
            <a:r>
              <a:rPr lang="zh-CN" altLang="en-US" sz="3000" b="0" dirty="0">
                <a:latin typeface="华文楷体" panose="02010600040101010101" pitchFamily="2" charset="-122"/>
                <a:ea typeface="华文楷体" panose="02010600040101010101" pitchFamily="2" charset="-122"/>
              </a:rPr>
              <a:t>；</a:t>
            </a:r>
            <a:endParaRPr lang="en-US" altLang="zh-CN" sz="3000" b="0" dirty="0">
              <a:latin typeface="华文楷体" panose="02010600040101010101" pitchFamily="2" charset="-122"/>
              <a:ea typeface="华文楷体" panose="02010600040101010101" pitchFamily="2" charset="-122"/>
            </a:endParaRPr>
          </a:p>
          <a:p>
            <a:pPr marL="357188" indent="0">
              <a:buNone/>
            </a:pPr>
            <a:r>
              <a:rPr lang="zh-CN" altLang="zh-CN" sz="3000" b="0" dirty="0">
                <a:latin typeface="华文楷体" panose="02010600040101010101" pitchFamily="2" charset="-122"/>
                <a:ea typeface="华文楷体" panose="02010600040101010101" pitchFamily="2" charset="-122"/>
              </a:rPr>
              <a:t>对标杆前后两个</a:t>
            </a:r>
            <a:r>
              <a:rPr lang="zh-CN" altLang="en-US" sz="3000" b="0" dirty="0">
                <a:latin typeface="华文楷体" panose="02010600040101010101" pitchFamily="2" charset="-122"/>
                <a:ea typeface="华文楷体" panose="02010600040101010101" pitchFamily="2" charset="-122"/>
              </a:rPr>
              <a:t>子序列</a:t>
            </a:r>
            <a:r>
              <a:rPr lang="zh-CN" altLang="zh-CN" sz="3000" b="0" dirty="0">
                <a:latin typeface="华文楷体" panose="02010600040101010101" pitchFamily="2" charset="-122"/>
                <a:ea typeface="华文楷体" panose="02010600040101010101" pitchFamily="2" charset="-122"/>
              </a:rPr>
              <a:t>分别排序后，整个序列就有序了。</a:t>
            </a:r>
            <a:endParaRPr lang="en-US" altLang="zh-CN" sz="30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a:t>
            </a:r>
          </a:p>
        </p:txBody>
      </p:sp>
    </p:spTree>
    <p:extLst>
      <p:ext uri="{BB962C8B-B14F-4D97-AF65-F5344CB8AC3E}">
        <p14:creationId xmlns:p14="http://schemas.microsoft.com/office/powerpoint/2010/main" val="3860368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快速排序示例：</a:t>
            </a:r>
          </a:p>
        </p:txBody>
      </p:sp>
      <p:pic>
        <p:nvPicPr>
          <p:cNvPr id="3" name="图片 2"/>
          <p:cNvPicPr>
            <a:picLocks noChangeAspect="1"/>
          </p:cNvPicPr>
          <p:nvPr/>
        </p:nvPicPr>
        <p:blipFill>
          <a:blip r:embed="rId3"/>
          <a:stretch>
            <a:fillRect/>
          </a:stretch>
        </p:blipFill>
        <p:spPr>
          <a:xfrm>
            <a:off x="3119203" y="1496874"/>
            <a:ext cx="6677570" cy="5162343"/>
          </a:xfrm>
          <a:prstGeom prst="rect">
            <a:avLst/>
          </a:prstGeom>
        </p:spPr>
      </p:pic>
    </p:spTree>
    <p:extLst>
      <p:ext uri="{BB962C8B-B14F-4D97-AF65-F5344CB8AC3E}">
        <p14:creationId xmlns:p14="http://schemas.microsoft.com/office/powerpoint/2010/main" val="2771435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快速排序示例：</a:t>
            </a:r>
          </a:p>
        </p:txBody>
      </p:sp>
      <p:pic>
        <p:nvPicPr>
          <p:cNvPr id="2" name="图片 1"/>
          <p:cNvPicPr>
            <a:picLocks noChangeAspect="1"/>
          </p:cNvPicPr>
          <p:nvPr/>
        </p:nvPicPr>
        <p:blipFill>
          <a:blip r:embed="rId3"/>
          <a:stretch>
            <a:fillRect/>
          </a:stretch>
        </p:blipFill>
        <p:spPr>
          <a:xfrm>
            <a:off x="3119203" y="1427601"/>
            <a:ext cx="6111369" cy="1319280"/>
          </a:xfrm>
          <a:prstGeom prst="rect">
            <a:avLst/>
          </a:prstGeom>
        </p:spPr>
      </p:pic>
      <p:pic>
        <p:nvPicPr>
          <p:cNvPr id="4" name="图片 3"/>
          <p:cNvPicPr>
            <a:picLocks noChangeAspect="1"/>
          </p:cNvPicPr>
          <p:nvPr/>
        </p:nvPicPr>
        <p:blipFill>
          <a:blip r:embed="rId4"/>
          <a:stretch>
            <a:fillRect/>
          </a:stretch>
        </p:blipFill>
        <p:spPr>
          <a:xfrm>
            <a:off x="3119203" y="2827492"/>
            <a:ext cx="6548690" cy="3848614"/>
          </a:xfrm>
          <a:prstGeom prst="rect">
            <a:avLst/>
          </a:prstGeom>
        </p:spPr>
      </p:pic>
    </p:spTree>
    <p:extLst>
      <p:ext uri="{BB962C8B-B14F-4D97-AF65-F5344CB8AC3E}">
        <p14:creationId xmlns:p14="http://schemas.microsoft.com/office/powerpoint/2010/main" val="319801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5060598"/>
          </a:xfrm>
        </p:spPr>
        <p:txBody>
          <a:bodyPr>
            <a:norm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待排序数据中如果有关键字值相同的元素，经过某种排序算法后</a:t>
            </a:r>
            <a:r>
              <a:rPr lang="zh-CN" altLang="en-US" sz="3200" b="0" dirty="0">
                <a:ea typeface="华文楷体" panose="02010600040101010101" pitchFamily="2" charset="-122"/>
                <a:cs typeface="Times New Roman" panose="02020603050405020304" pitchFamily="18" charset="0"/>
              </a:rPr>
              <a:t>其</a:t>
            </a:r>
            <a:r>
              <a:rPr lang="zh-CN" altLang="en-US" sz="3200" b="0" dirty="0">
                <a:solidFill>
                  <a:schemeClr val="accent1">
                    <a:lumMod val="60000"/>
                    <a:lumOff val="40000"/>
                  </a:schemeClr>
                </a:solidFill>
                <a:ea typeface="华文楷体" panose="02010600040101010101" pitchFamily="2" charset="-122"/>
                <a:cs typeface="Times New Roman" panose="02020603050405020304" pitchFamily="18" charset="0"/>
              </a:rPr>
              <a:t>相对先后位置</a:t>
            </a:r>
            <a:r>
              <a:rPr lang="zh-CN" altLang="en-US" sz="3200" b="0" dirty="0">
                <a:ea typeface="华文楷体" panose="02010600040101010101" pitchFamily="2" charset="-122"/>
                <a:cs typeface="Times New Roman" panose="02020603050405020304" pitchFamily="18" charset="0"/>
              </a:rPr>
              <a:t>在排序前后</a:t>
            </a:r>
            <a:r>
              <a:rPr lang="zh-CN" altLang="en-US" sz="3200" b="0" dirty="0">
                <a:solidFill>
                  <a:schemeClr val="accent1">
                    <a:lumMod val="60000"/>
                    <a:lumOff val="40000"/>
                  </a:schemeClr>
                </a:solidFill>
                <a:ea typeface="华文楷体" panose="02010600040101010101" pitchFamily="2" charset="-122"/>
                <a:cs typeface="Times New Roman" panose="02020603050405020304" pitchFamily="18" charset="0"/>
              </a:rPr>
              <a:t>没有变化</a:t>
            </a:r>
            <a:r>
              <a:rPr lang="zh-CN" altLang="en-US" sz="3200" b="0" dirty="0">
                <a:ea typeface="华文楷体" panose="02010600040101010101" pitchFamily="2" charset="-122"/>
                <a:cs typeface="Times New Roman" panose="02020603050405020304" pitchFamily="18" charset="0"/>
              </a:rPr>
              <a:t>，这种排序称</a:t>
            </a:r>
            <a:r>
              <a:rPr lang="zh-CN" altLang="en-US" sz="3200" dirty="0">
                <a:ea typeface="华文楷体" panose="02010600040101010101" pitchFamily="2" charset="-122"/>
                <a:cs typeface="Times New Roman" panose="02020603050405020304" pitchFamily="18" charset="0"/>
              </a:rPr>
              <a:t>稳定排序</a:t>
            </a:r>
            <a:r>
              <a:rPr lang="zh-CN" altLang="en-US" sz="3200" b="0" dirty="0">
                <a:ea typeface="华文楷体" panose="02010600040101010101" pitchFamily="2" charset="-122"/>
                <a:cs typeface="Times New Roman" panose="02020603050405020304" pitchFamily="18" charset="0"/>
              </a:rPr>
              <a:t>，使用的算法称</a:t>
            </a:r>
            <a:r>
              <a:rPr lang="zh-CN" altLang="en-US" sz="3200" dirty="0">
                <a:ea typeface="华文楷体" panose="02010600040101010101" pitchFamily="2" charset="-122"/>
                <a:cs typeface="Times New Roman" panose="02020603050405020304" pitchFamily="18" charset="0"/>
              </a:rPr>
              <a:t>稳定排序算法</a:t>
            </a:r>
            <a:r>
              <a:rPr lang="zh-CN" altLang="en-US" sz="3200" b="0" dirty="0">
                <a:ea typeface="华文楷体" panose="02010600040101010101" pitchFamily="2" charset="-122"/>
                <a:cs typeface="Times New Roman" panose="02020603050405020304" pitchFamily="18" charset="0"/>
              </a:rPr>
              <a:t>。反之，如果不能保证其相对先后位置保持不变，称</a:t>
            </a:r>
            <a:r>
              <a:rPr lang="zh-CN" altLang="en-US" sz="3200" dirty="0">
                <a:ea typeface="华文楷体" panose="02010600040101010101" pitchFamily="2" charset="-122"/>
                <a:cs typeface="Times New Roman" panose="02020603050405020304" pitchFamily="18" charset="0"/>
              </a:rPr>
              <a:t>不稳定排序</a:t>
            </a:r>
            <a:r>
              <a:rPr lang="zh-CN" altLang="en-US" sz="3200" b="0" dirty="0">
                <a:ea typeface="华文楷体" panose="02010600040101010101" pitchFamily="2" charset="-122"/>
                <a:cs typeface="Times New Roman" panose="02020603050405020304" pitchFamily="18" charset="0"/>
              </a:rPr>
              <a:t>，算法称</a:t>
            </a:r>
            <a:r>
              <a:rPr lang="zh-CN" altLang="en-US" sz="3200" dirty="0">
                <a:ea typeface="华文楷体" panose="02010600040101010101" pitchFamily="2" charset="-122"/>
                <a:cs typeface="Times New Roman" panose="02020603050405020304" pitchFamily="18" charset="0"/>
              </a:rPr>
              <a:t>不稳定排序算法</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ea typeface="华文楷体" panose="02010600040101010101" pitchFamily="2" charset="-122"/>
                <a:cs typeface="Times New Roman" panose="02020603050405020304" pitchFamily="18" charset="0"/>
              </a:rPr>
              <a:t>如</a:t>
            </a:r>
            <a:r>
              <a:rPr lang="en-US" altLang="zh-CN" sz="3200" b="0" dirty="0">
                <a:ea typeface="华文楷体" panose="02010600040101010101" pitchFamily="2" charset="-122"/>
                <a:cs typeface="Times New Roman" panose="02020603050405020304" pitchFamily="18" charset="0"/>
              </a:rPr>
              <a:t>:</a:t>
            </a:r>
            <a:r>
              <a:rPr lang="zh-CN" altLang="en-US" b="0" dirty="0"/>
              <a:t>有甲、乙、丙、丁四个商品，价格分别为 </a:t>
            </a:r>
            <a:r>
              <a:rPr lang="en-US" altLang="zh-CN" b="0" dirty="0"/>
              <a:t>500</a:t>
            </a:r>
            <a:r>
              <a:rPr lang="zh-CN" altLang="en-US" b="0" dirty="0"/>
              <a:t>，</a:t>
            </a:r>
            <a:r>
              <a:rPr lang="en-US" altLang="zh-CN" b="0" dirty="0"/>
              <a:t>200</a:t>
            </a:r>
            <a:r>
              <a:rPr lang="zh-CN" altLang="en-US" b="0" dirty="0"/>
              <a:t>，</a:t>
            </a:r>
            <a:r>
              <a:rPr lang="en-US" altLang="zh-CN" b="0" dirty="0"/>
              <a:t>200</a:t>
            </a:r>
            <a:r>
              <a:rPr lang="zh-CN" altLang="en-US" b="0" dirty="0"/>
              <a:t>，</a:t>
            </a:r>
            <a:r>
              <a:rPr lang="en-US" altLang="zh-CN" b="0" dirty="0"/>
              <a:t>100 </a:t>
            </a:r>
            <a:r>
              <a:rPr lang="zh-CN" altLang="en-US" b="0" dirty="0"/>
              <a:t>，销量分别为 </a:t>
            </a:r>
            <a:r>
              <a:rPr lang="en-US" altLang="zh-CN" b="0" dirty="0"/>
              <a:t>1</a:t>
            </a:r>
            <a:r>
              <a:rPr lang="zh-CN" altLang="en-US" b="0" dirty="0"/>
              <a:t>，</a:t>
            </a:r>
            <a:r>
              <a:rPr lang="en-US" altLang="zh-CN" b="0" dirty="0"/>
              <a:t>3</a:t>
            </a:r>
            <a:r>
              <a:rPr lang="zh-CN" altLang="en-US" b="0" dirty="0"/>
              <a:t>，</a:t>
            </a:r>
            <a:r>
              <a:rPr lang="en-US" altLang="zh-CN" b="0" dirty="0"/>
              <a:t>5</a:t>
            </a:r>
            <a:r>
              <a:rPr lang="zh-CN" altLang="en-US" b="0" dirty="0"/>
              <a:t>，</a:t>
            </a:r>
            <a:r>
              <a:rPr lang="en-US" altLang="zh-CN" b="0" dirty="0"/>
              <a:t>5 </a:t>
            </a:r>
            <a:r>
              <a:rPr lang="zh-CN" altLang="en-US" b="0" dirty="0"/>
              <a:t>。现在按照</a:t>
            </a:r>
            <a:r>
              <a:rPr lang="zh-CN" altLang="en-US" b="0" dirty="0">
                <a:solidFill>
                  <a:schemeClr val="accent1">
                    <a:lumMod val="60000"/>
                    <a:lumOff val="40000"/>
                  </a:schemeClr>
                </a:solidFill>
              </a:rPr>
              <a:t>商品价格</a:t>
            </a:r>
            <a:r>
              <a:rPr lang="zh-CN" altLang="en-US" b="0" dirty="0"/>
              <a:t>从低到高进行排序</a:t>
            </a:r>
            <a:r>
              <a:rPr lang="en-US" altLang="zh-CN" b="0" dirty="0"/>
              <a:t>:</a:t>
            </a:r>
          </a:p>
          <a:p>
            <a:pPr>
              <a:buFont typeface="Wingdings" panose="05000000000000000000" pitchFamily="2" charset="2"/>
              <a:buChar char="ü"/>
            </a:pPr>
            <a:r>
              <a:rPr lang="zh-CN" altLang="en-US" b="0" dirty="0"/>
              <a:t>如果采用的是「稳定的排序算法」，那么商品顺序为丁、</a:t>
            </a:r>
            <a:r>
              <a:rPr lang="zh-CN" altLang="en-US" b="0" dirty="0">
                <a:solidFill>
                  <a:schemeClr val="accent1">
                    <a:lumMod val="60000"/>
                    <a:lumOff val="40000"/>
                  </a:schemeClr>
                </a:solidFill>
              </a:rPr>
              <a:t>乙、丙</a:t>
            </a:r>
            <a:r>
              <a:rPr lang="zh-CN" altLang="en-US" b="0" dirty="0"/>
              <a:t>、甲。</a:t>
            </a:r>
            <a:endParaRPr lang="en-US" altLang="zh-CN" b="0" dirty="0"/>
          </a:p>
          <a:p>
            <a:pPr>
              <a:buFont typeface="Wingdings" panose="05000000000000000000" pitchFamily="2" charset="2"/>
              <a:buChar char="ü"/>
            </a:pPr>
            <a:r>
              <a:rPr lang="zh-CN" altLang="en-US" b="0" dirty="0"/>
              <a:t>如果采用的是「不稳定的排序算法」，那么商品顺序就可能为丁、</a:t>
            </a:r>
            <a:r>
              <a:rPr lang="zh-CN" altLang="en-US" b="0" dirty="0">
                <a:solidFill>
                  <a:srgbClr val="FF0000"/>
                </a:solidFill>
              </a:rPr>
              <a:t>丙、乙</a:t>
            </a:r>
            <a:r>
              <a:rPr lang="zh-CN" altLang="en-US" b="0" dirty="0"/>
              <a:t>、甲。</a:t>
            </a:r>
          </a:p>
          <a:p>
            <a:pPr marL="0" indent="0">
              <a:buNone/>
            </a:pPr>
            <a:endParaRPr lang="en-US"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t>稳定性</a:t>
            </a:r>
          </a:p>
        </p:txBody>
      </p:sp>
    </p:spTree>
    <p:extLst>
      <p:ext uri="{BB962C8B-B14F-4D97-AF65-F5344CB8AC3E}">
        <p14:creationId xmlns:p14="http://schemas.microsoft.com/office/powerpoint/2010/main" val="12814239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快速排序示例：</a:t>
            </a:r>
          </a:p>
        </p:txBody>
      </p:sp>
      <p:pic>
        <p:nvPicPr>
          <p:cNvPr id="3" name="图片 2"/>
          <p:cNvPicPr>
            <a:picLocks noChangeAspect="1"/>
          </p:cNvPicPr>
          <p:nvPr/>
        </p:nvPicPr>
        <p:blipFill>
          <a:blip r:embed="rId3"/>
          <a:stretch>
            <a:fillRect/>
          </a:stretch>
        </p:blipFill>
        <p:spPr>
          <a:xfrm>
            <a:off x="3231576" y="1059898"/>
            <a:ext cx="6190719" cy="3953574"/>
          </a:xfrm>
          <a:prstGeom prst="rect">
            <a:avLst/>
          </a:prstGeom>
        </p:spPr>
      </p:pic>
      <p:pic>
        <p:nvPicPr>
          <p:cNvPr id="5" name="图片 4"/>
          <p:cNvPicPr>
            <a:picLocks noChangeAspect="1"/>
          </p:cNvPicPr>
          <p:nvPr/>
        </p:nvPicPr>
        <p:blipFill>
          <a:blip r:embed="rId4"/>
          <a:stretch>
            <a:fillRect/>
          </a:stretch>
        </p:blipFill>
        <p:spPr>
          <a:xfrm>
            <a:off x="3175388" y="5013472"/>
            <a:ext cx="6303093" cy="1614207"/>
          </a:xfrm>
          <a:prstGeom prst="rect">
            <a:avLst/>
          </a:prstGeom>
        </p:spPr>
      </p:pic>
    </p:spTree>
    <p:extLst>
      <p:ext uri="{BB962C8B-B14F-4D97-AF65-F5344CB8AC3E}">
        <p14:creationId xmlns:p14="http://schemas.microsoft.com/office/powerpoint/2010/main" val="3203213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快速排序示例：</a:t>
            </a:r>
          </a:p>
        </p:txBody>
      </p:sp>
      <p:pic>
        <p:nvPicPr>
          <p:cNvPr id="4" name="图片 3"/>
          <p:cNvPicPr>
            <a:picLocks noChangeAspect="1"/>
          </p:cNvPicPr>
          <p:nvPr/>
        </p:nvPicPr>
        <p:blipFill>
          <a:blip r:embed="rId3"/>
          <a:stretch>
            <a:fillRect/>
          </a:stretch>
        </p:blipFill>
        <p:spPr>
          <a:xfrm>
            <a:off x="3119203" y="1346990"/>
            <a:ext cx="7764703" cy="5252593"/>
          </a:xfrm>
          <a:prstGeom prst="rect">
            <a:avLst/>
          </a:prstGeom>
        </p:spPr>
      </p:pic>
    </p:spTree>
    <p:extLst>
      <p:ext uri="{BB962C8B-B14F-4D97-AF65-F5344CB8AC3E}">
        <p14:creationId xmlns:p14="http://schemas.microsoft.com/office/powerpoint/2010/main" val="1543489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快速排序算法实现：</a:t>
            </a:r>
          </a:p>
        </p:txBody>
      </p:sp>
      <p:sp>
        <p:nvSpPr>
          <p:cNvPr id="2" name="文本框 1"/>
          <p:cNvSpPr txBox="1"/>
          <p:nvPr/>
        </p:nvSpPr>
        <p:spPr>
          <a:xfrm>
            <a:off x="341460" y="1525895"/>
            <a:ext cx="11366836" cy="5262979"/>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quickSort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start,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end)</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j, hole;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temp;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序列中没有元素或只有一个元素，递归结束</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(end&lt;=start)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temp = a[start];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hole = start;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=start;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从左到右搜索的指针</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j=end;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从右到左搜索的指针</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5025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快速排序算法实现：</a:t>
            </a:r>
          </a:p>
        </p:txBody>
      </p:sp>
      <p:sp>
        <p:nvSpPr>
          <p:cNvPr id="2" name="文本框 1"/>
          <p:cNvSpPr txBox="1"/>
          <p:nvPr/>
        </p:nvSpPr>
        <p:spPr>
          <a:xfrm>
            <a:off x="150312" y="1522354"/>
            <a:ext cx="12041688" cy="4893647"/>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&lt;j)</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从</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j</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位置开始从后往前找第一个小于</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的值</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((j&gt;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)&amp;&amp;(a[j]&gt;=temp)) j--;</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(j==</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a[hole]=a[j];</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hole = j;</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从</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位置开始从前往后找第一个大于等于</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temp</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的值</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&lt;j)&amp;&amp;(a[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]&lt;temp))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(j==</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break;</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a[hole]=a[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hole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a[hole] = temp;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02319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快速排序算法实现：</a:t>
            </a:r>
          </a:p>
        </p:txBody>
      </p:sp>
      <p:sp>
        <p:nvSpPr>
          <p:cNvPr id="2" name="文本框 1"/>
          <p:cNvSpPr txBox="1"/>
          <p:nvPr/>
        </p:nvSpPr>
        <p:spPr>
          <a:xfrm>
            <a:off x="341460" y="1525895"/>
            <a:ext cx="11366836" cy="2677656"/>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对标杆位置左边的序列实施同样的方法</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quickSort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a,start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hole-1);</a:t>
            </a: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对标杆位置右边的序列实施同样的方法</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quickSort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(a,hole+1, end);</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14132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快速排序算法实现：</a:t>
            </a:r>
          </a:p>
        </p:txBody>
      </p:sp>
      <p:sp>
        <p:nvSpPr>
          <p:cNvPr id="2" name="文本框 1"/>
          <p:cNvSpPr txBox="1"/>
          <p:nvPr/>
        </p:nvSpPr>
        <p:spPr>
          <a:xfrm>
            <a:off x="341460" y="1525895"/>
            <a:ext cx="11366836" cy="3970318"/>
          </a:xfrm>
          <a:prstGeom prst="rect">
            <a:avLst/>
          </a:prstGeom>
          <a:noFill/>
        </p:spPr>
        <p:txBody>
          <a:bodyPr wrap="square" rtlCol="0">
            <a:spAutoFit/>
          </a:bodyP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quickSort</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quickSort</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(a, 0, n-1);</a:t>
            </a: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36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03486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59" y="1509256"/>
                <a:ext cx="11427383" cy="506059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无论标杆元素最后落在什么位置上，从左向右的搜索加上从右向左的搜索次数加起来都是</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 因此一趟的时间花费是</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那么一共有几趟呢？ </a:t>
                </a: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zh-CN" sz="2800" b="0" dirty="0">
                    <a:ea typeface="华文楷体" panose="02010600040101010101" pitchFamily="2" charset="-122"/>
                    <a:cs typeface="Times New Roman" panose="02020603050405020304" pitchFamily="18" charset="0"/>
                  </a:rPr>
                  <a:t>如果每一趟都很</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幸运</a:t>
                </a:r>
                <a:r>
                  <a:rPr lang="zh-CN" altLang="zh-CN" sz="2800" b="0" dirty="0">
                    <a:ea typeface="华文楷体" panose="02010600040101010101" pitchFamily="2" charset="-122"/>
                    <a:cs typeface="Times New Roman" panose="02020603050405020304" pitchFamily="18" charset="0"/>
                  </a:rPr>
                  <a:t>，标杆都落在</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中间</a:t>
                </a:r>
                <a:r>
                  <a:rPr lang="zh-CN" altLang="zh-CN" sz="2800" b="0" dirty="0">
                    <a:ea typeface="华文楷体" panose="02010600040101010101" pitchFamily="2" charset="-122"/>
                    <a:cs typeface="Times New Roman" panose="02020603050405020304" pitchFamily="18" charset="0"/>
                  </a:rPr>
                  <a:t>位置上，即将待处理元素分成长度最多差</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的</a:t>
                </a:r>
                <a:r>
                  <a:rPr lang="zh-CN" altLang="zh-CN" sz="2800" b="0" dirty="0">
                    <a:solidFill>
                      <a:srgbClr val="FF0000"/>
                    </a:solidFill>
                    <a:ea typeface="华文楷体" panose="02010600040101010101" pitchFamily="2" charset="-122"/>
                    <a:cs typeface="Times New Roman" panose="02020603050405020304" pitchFamily="18" charset="0"/>
                  </a:rPr>
                  <a:t>两</a:t>
                </a:r>
                <a:r>
                  <a:rPr lang="zh-CN" altLang="zh-CN" sz="2800" b="0" dirty="0">
                    <a:ea typeface="华文楷体" panose="02010600040101010101" pitchFamily="2" charset="-122"/>
                    <a:cs typeface="Times New Roman" panose="02020603050405020304" pitchFamily="18" charset="0"/>
                  </a:rPr>
                  <a:t>部分，这种情况趟数最少，为</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趟，时间复杂度为</a:t>
                </a:r>
                <a:r>
                  <a:rPr lang="en-US" altLang="zh-CN" sz="2800" b="0" dirty="0">
                    <a:ea typeface="华文楷体" panose="02010600040101010101" pitchFamily="2" charset="-122"/>
                    <a:cs typeface="Times New Roman" panose="02020603050405020304" pitchFamily="18" charset="0"/>
                  </a:rPr>
                  <a:t>O(n</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zh-CN" sz="2800" b="0" dirty="0">
                    <a:ea typeface="华文楷体" panose="02010600040101010101" pitchFamily="2" charset="-122"/>
                    <a:cs typeface="Times New Roman" panose="02020603050405020304" pitchFamily="18" charset="0"/>
                  </a:rPr>
                  <a:t>如果最不幸，每次标杆落定后，其左边或者右边序列都有一个序列元素</a:t>
                </a:r>
                <a:r>
                  <a:rPr lang="zh-CN" altLang="zh-CN" sz="2800" b="0" dirty="0">
                    <a:highlight>
                      <a:srgbClr val="FFFF00"/>
                    </a:highlight>
                    <a:ea typeface="华文楷体" panose="02010600040101010101" pitchFamily="2" charset="-122"/>
                    <a:cs typeface="Times New Roman" panose="02020603050405020304" pitchFamily="18" charset="0"/>
                  </a:rPr>
                  <a:t>个数为</a:t>
                </a:r>
                <a:r>
                  <a:rPr lang="en-US" altLang="zh-CN" sz="2800" b="0" dirty="0">
                    <a:highlight>
                      <a:srgbClr val="FFFF00"/>
                    </a:highlight>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，那么下趟序列仅比上趟少一个元素，如原本待处理数据为完全逆序或正序时，比较次数为</a:t>
                </a:r>
                <a:r>
                  <a:rPr lang="en-US" altLang="zh-CN" sz="2800" b="0" dirty="0">
                    <a:ea typeface="华文楷体" panose="02010600040101010101" pitchFamily="2" charset="-122"/>
                    <a:cs typeface="Times New Roman" panose="02020603050405020304" pitchFamily="18" charset="0"/>
                  </a:rPr>
                  <a:t>n+(n-1)+…+1</a:t>
                </a:r>
                <a:r>
                  <a:rPr lang="zh-CN" altLang="zh-CN" sz="2800" b="0" dirty="0">
                    <a:ea typeface="华文楷体" panose="02010600040101010101" pitchFamily="2" charset="-122"/>
                    <a:cs typeface="Times New Roman" panose="02020603050405020304" pitchFamily="18" charset="0"/>
                  </a:rPr>
                  <a:t>，时间复杂度为</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𝑛</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59" y="1509256"/>
                <a:ext cx="11427383" cy="5060598"/>
              </a:xfrm>
              <a:blipFill>
                <a:blip r:embed="rId3"/>
                <a:stretch>
                  <a:fillRect l="-907" t="-241" r="-480" b="-3253"/>
                </a:stretch>
              </a:blipFill>
            </p:spPr>
            <p:txBody>
              <a:bodyPr/>
              <a:lstStyle/>
              <a:p>
                <a:r>
                  <a:rPr lang="zh-CN" altLang="en-US">
                    <a:noFill/>
                  </a:rPr>
                  <a:t> </a:t>
                </a:r>
              </a:p>
            </p:txBody>
          </p:sp>
        </mc:Fallback>
      </mc:AlternateContent>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快速排序算法时间效率分析：</a:t>
            </a:r>
          </a:p>
        </p:txBody>
      </p:sp>
    </p:spTree>
    <p:extLst>
      <p:ext uri="{BB962C8B-B14F-4D97-AF65-F5344CB8AC3E}">
        <p14:creationId xmlns:p14="http://schemas.microsoft.com/office/powerpoint/2010/main" val="2877213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458059" cy="5060598"/>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几种改进办法</a:t>
            </a:r>
            <a:r>
              <a:rPr lang="en-US" altLang="zh-CN" sz="2800" b="0" dirty="0">
                <a:latin typeface="华文楷体" panose="02010600040101010101" pitchFamily="2" charset="-122"/>
                <a:ea typeface="华文楷体" panose="02010600040101010101" pitchFamily="2" charset="-122"/>
              </a:rPr>
              <a:t>: </a:t>
            </a:r>
          </a:p>
          <a:p>
            <a:pPr marL="357188" indent="0">
              <a:buNone/>
            </a:pPr>
            <a:r>
              <a:rPr lang="zh-CN" altLang="zh-CN" sz="2800" b="0" dirty="0">
                <a:latin typeface="华文楷体" panose="02010600040101010101" pitchFamily="2" charset="-122"/>
                <a:ea typeface="华文楷体" panose="02010600040101010101" pitchFamily="2" charset="-122"/>
              </a:rPr>
              <a:t>第一，取中间位置的值作为标杆；</a:t>
            </a:r>
            <a:endParaRPr lang="en-US" altLang="zh-CN" sz="2800" b="0" dirty="0">
              <a:latin typeface="华文楷体" panose="02010600040101010101" pitchFamily="2" charset="-122"/>
              <a:ea typeface="华文楷体" panose="02010600040101010101" pitchFamily="2" charset="-122"/>
            </a:endParaRPr>
          </a:p>
          <a:p>
            <a:pPr marL="357188" indent="0">
              <a:buNone/>
            </a:pPr>
            <a:r>
              <a:rPr lang="zh-CN" altLang="zh-CN" sz="2800" b="0" dirty="0">
                <a:latin typeface="华文楷体" panose="02010600040101010101" pitchFamily="2" charset="-122"/>
                <a:ea typeface="华文楷体" panose="02010600040101010101" pitchFamily="2" charset="-122"/>
              </a:rPr>
              <a:t>第二，在首、尾、中间三个位置的值中找到中间值，将</a:t>
            </a:r>
            <a:r>
              <a:rPr lang="zh-CN" altLang="en-US" sz="2800" b="0" dirty="0">
                <a:latin typeface="华文楷体" panose="02010600040101010101" pitchFamily="2" charset="-122"/>
                <a:ea typeface="华文楷体" panose="02010600040101010101" pitchFamily="2" charset="-122"/>
              </a:rPr>
              <a:t>其</a:t>
            </a:r>
            <a:r>
              <a:rPr lang="zh-CN" altLang="zh-CN" sz="2800" b="0" dirty="0">
                <a:latin typeface="华文楷体" panose="02010600040101010101" pitchFamily="2" charset="-122"/>
                <a:ea typeface="华文楷体" panose="02010600040101010101" pitchFamily="2" charset="-122"/>
              </a:rPr>
              <a:t>作为标杆。</a:t>
            </a:r>
            <a:endParaRPr lang="en-US" altLang="zh-CN" sz="2800" b="0" dirty="0">
              <a:latin typeface="华文楷体" panose="02010600040101010101" pitchFamily="2" charset="-122"/>
              <a:ea typeface="华文楷体" panose="02010600040101010101" pitchFamily="2" charset="-122"/>
            </a:endParaRPr>
          </a:p>
          <a:p>
            <a:pPr marL="357188" indent="0">
              <a:buNone/>
            </a:pPr>
            <a:endParaRPr lang="en-US" altLang="zh-CN" sz="2800" b="0" dirty="0">
              <a:latin typeface="华文楷体" panose="02010600040101010101" pitchFamily="2" charset="-122"/>
              <a:ea typeface="华文楷体" panose="02010600040101010101" pitchFamily="2" charset="-122"/>
            </a:endParaRPr>
          </a:p>
          <a:p>
            <a:pPr marL="357188" indent="-357188">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无论标杆取什么位置上的元素，在排序前，需首先将该</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标杆元素</a:t>
            </a:r>
            <a:r>
              <a:rPr lang="zh-CN" altLang="zh-CN" sz="2800" b="0" dirty="0">
                <a:solidFill>
                  <a:srgbClr val="FF0000"/>
                </a:solidFill>
                <a:latin typeface="华文楷体" panose="02010600040101010101" pitchFamily="2" charset="-122"/>
                <a:ea typeface="华文楷体" panose="02010600040101010101" pitchFamily="2" charset="-122"/>
              </a:rPr>
              <a:t>换到</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首位置</a:t>
            </a:r>
            <a:r>
              <a:rPr lang="zh-CN" altLang="zh-CN" sz="2800" b="0" dirty="0">
                <a:latin typeface="华文楷体" panose="02010600040101010101" pitchFamily="2" charset="-122"/>
                <a:ea typeface="华文楷体" panose="02010600040101010101" pitchFamily="2" charset="-122"/>
              </a:rPr>
              <a:t>上，保证第一个洞一定在最左侧。当然，也可以将首洞位置定在最右侧，前面的处理就先从左向右搜索，而不是先从右向左搜索。</a:t>
            </a:r>
            <a:endParaRPr lang="en-US" altLang="zh-CN" sz="2800" b="0" dirty="0">
              <a:latin typeface="华文楷体" panose="02010600040101010101" pitchFamily="2" charset="-122"/>
              <a:ea typeface="华文楷体" panose="02010600040101010101" pitchFamily="2" charset="-122"/>
            </a:endParaRP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快速排序算法时间效率分析：</a:t>
            </a:r>
          </a:p>
        </p:txBody>
      </p:sp>
    </p:spTree>
    <p:extLst>
      <p:ext uri="{BB962C8B-B14F-4D97-AF65-F5344CB8AC3E}">
        <p14:creationId xmlns:p14="http://schemas.microsoft.com/office/powerpoint/2010/main" val="2386146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605376" cy="2844083"/>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算法中标杆取最左侧元素，右边</a:t>
            </a:r>
            <a:r>
              <a:rPr lang="zh-CN" altLang="en-US" sz="2800" b="0" dirty="0">
                <a:latin typeface="华文楷体" panose="02010600040101010101" pitchFamily="2" charset="-122"/>
                <a:ea typeface="华文楷体" panose="02010600040101010101" pitchFamily="2" charset="-122"/>
              </a:rPr>
              <a:t>小于</a:t>
            </a:r>
            <a:r>
              <a:rPr lang="zh-CN" altLang="zh-CN" sz="2800" b="0" dirty="0">
                <a:latin typeface="华文楷体" panose="02010600040101010101" pitchFamily="2" charset="-122"/>
                <a:ea typeface="华文楷体" panose="02010600040101010101" pitchFamily="2" charset="-122"/>
              </a:rPr>
              <a:t>它的元素往左边的洞中移动，左边大于等于它的值往右边的洞中移动</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当序列中有两个关键字值相同的元素，且均小于标杆元素，其中一个居于序列最右侧时，第一次移动就将最右侧元素移到了最左端，这样两个关键字值相同的元素相对位置就发生了变化，</a:t>
            </a:r>
            <a:r>
              <a:rPr lang="zh-CN" altLang="zh-CN" sz="2800" b="0" dirty="0">
                <a:latin typeface="华文楷体" panose="02010600040101010101" pitchFamily="2" charset="-122"/>
                <a:ea typeface="华文楷体" panose="02010600040101010101" pitchFamily="2" charset="-122"/>
              </a:rPr>
              <a:t>快速排序是</a:t>
            </a:r>
            <a:r>
              <a:rPr lang="zh-CN" altLang="en-US" sz="2800" dirty="0">
                <a:latin typeface="华文楷体" panose="02010600040101010101" pitchFamily="2" charset="-122"/>
                <a:ea typeface="华文楷体" panose="02010600040101010101" pitchFamily="2" charset="-122"/>
              </a:rPr>
              <a:t>不</a:t>
            </a:r>
            <a:r>
              <a:rPr lang="zh-CN" altLang="zh-CN" sz="2800" dirty="0">
                <a:latin typeface="华文楷体" panose="02010600040101010101" pitchFamily="2" charset="-122"/>
                <a:ea typeface="华文楷体" panose="02010600040101010101" pitchFamily="2" charset="-122"/>
              </a:rPr>
              <a:t>稳定排序</a:t>
            </a:r>
            <a:r>
              <a:rPr lang="zh-CN" altLang="zh-CN" sz="2800" b="0" dirty="0">
                <a:latin typeface="华文楷体" panose="02010600040101010101" pitchFamily="2" charset="-122"/>
                <a:ea typeface="华文楷体" panose="02010600040101010101" pitchFamily="2" charset="-122"/>
              </a:rPr>
              <a:t>。</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快速排序稳定性分析：</a:t>
            </a:r>
          </a:p>
        </p:txBody>
      </p:sp>
    </p:spTree>
    <p:extLst>
      <p:ext uri="{BB962C8B-B14F-4D97-AF65-F5344CB8AC3E}">
        <p14:creationId xmlns:p14="http://schemas.microsoft.com/office/powerpoint/2010/main" val="1261857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不稳定排序示例：</a:t>
            </a: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720008" y="1690480"/>
            <a:ext cx="8073888" cy="4014582"/>
          </a:xfrm>
          <a:prstGeom prst="rect">
            <a:avLst/>
          </a:prstGeom>
          <a:noFill/>
          <a:ln>
            <a:noFill/>
          </a:ln>
        </p:spPr>
      </p:pic>
      <p:sp>
        <p:nvSpPr>
          <p:cNvPr id="2" name="椭圆 1"/>
          <p:cNvSpPr/>
          <p:nvPr/>
        </p:nvSpPr>
        <p:spPr>
          <a:xfrm>
            <a:off x="11672888" y="6443663"/>
            <a:ext cx="157162" cy="171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887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5060598"/>
          </a:xfrm>
        </p:spPr>
        <p:txBody>
          <a:bodyPr>
            <a:norm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在实际应用中，我们面对的数据对象往往都是复杂的，每个对象可能具有多个数字属性且每个数字属性的排序都是有意义的。所以在排序时，我们需要关注每个数字属性的排序是否会对其他属性进行干扰。</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en-US" sz="3600" b="0" dirty="0">
                <a:ea typeface="华文楷体" panose="02010600040101010101" pitchFamily="2" charset="-122"/>
                <a:cs typeface="Times New Roman" panose="02020603050405020304" pitchFamily="18" charset="0"/>
              </a:rPr>
              <a:t>如</a:t>
            </a:r>
            <a:r>
              <a:rPr lang="en-US" altLang="zh-CN" sz="3600" b="0" dirty="0">
                <a:ea typeface="华文楷体" panose="02010600040101010101" pitchFamily="2" charset="-122"/>
                <a:cs typeface="Times New Roman" panose="02020603050405020304" pitchFamily="18" charset="0"/>
              </a:rPr>
              <a:t>:</a:t>
            </a:r>
            <a:r>
              <a:rPr lang="zh-CN" altLang="en-US" sz="2800" b="0" dirty="0"/>
              <a:t>有甲、乙、丙、丁四个商品，价格分别为 </a:t>
            </a:r>
            <a:r>
              <a:rPr lang="en-US" altLang="zh-CN" sz="2800" b="0" dirty="0"/>
              <a:t>500</a:t>
            </a:r>
            <a:r>
              <a:rPr lang="zh-CN" altLang="en-US" sz="2800" b="0" dirty="0"/>
              <a:t>，</a:t>
            </a:r>
            <a:r>
              <a:rPr lang="en-US" altLang="zh-CN" sz="2800" b="0" dirty="0"/>
              <a:t>200</a:t>
            </a:r>
            <a:r>
              <a:rPr lang="zh-CN" altLang="en-US" sz="2800" b="0" dirty="0"/>
              <a:t>，</a:t>
            </a:r>
            <a:r>
              <a:rPr lang="en-US" altLang="zh-CN" sz="2800" b="0" dirty="0"/>
              <a:t>200</a:t>
            </a:r>
            <a:r>
              <a:rPr lang="zh-CN" altLang="en-US" sz="2800" b="0" dirty="0"/>
              <a:t>，</a:t>
            </a:r>
            <a:r>
              <a:rPr lang="en-US" altLang="zh-CN" sz="2800" b="0" dirty="0"/>
              <a:t>100 </a:t>
            </a:r>
            <a:r>
              <a:rPr lang="zh-CN" altLang="en-US" sz="2800" b="0" dirty="0"/>
              <a:t>，销量分别为 </a:t>
            </a:r>
            <a:r>
              <a:rPr lang="en-US" altLang="zh-CN" sz="2800" b="0" dirty="0"/>
              <a:t>1</a:t>
            </a:r>
            <a:r>
              <a:rPr lang="zh-CN" altLang="en-US" sz="2800" b="0" dirty="0"/>
              <a:t>，</a:t>
            </a:r>
            <a:r>
              <a:rPr lang="en-US" altLang="zh-CN" sz="2800" b="0" dirty="0"/>
              <a:t>3</a:t>
            </a:r>
            <a:r>
              <a:rPr lang="zh-CN" altLang="en-US" sz="2800" b="0" dirty="0"/>
              <a:t>，</a:t>
            </a:r>
            <a:r>
              <a:rPr lang="en-US" altLang="zh-CN" sz="2800" b="0" dirty="0"/>
              <a:t>5</a:t>
            </a:r>
            <a:r>
              <a:rPr lang="zh-CN" altLang="en-US" sz="2800" b="0" dirty="0"/>
              <a:t>，</a:t>
            </a:r>
            <a:r>
              <a:rPr lang="en-US" altLang="zh-CN" sz="2800" b="0" dirty="0"/>
              <a:t>5 </a:t>
            </a:r>
            <a:r>
              <a:rPr lang="zh-CN" altLang="en-US" sz="2800" b="0" dirty="0"/>
              <a:t>。现在按照</a:t>
            </a:r>
            <a:r>
              <a:rPr lang="zh-CN" altLang="en-US" sz="2800" b="0" dirty="0">
                <a:solidFill>
                  <a:schemeClr val="accent1">
                    <a:lumMod val="60000"/>
                    <a:lumOff val="40000"/>
                  </a:schemeClr>
                </a:solidFill>
              </a:rPr>
              <a:t>商品价格</a:t>
            </a:r>
            <a:r>
              <a:rPr lang="zh-CN" altLang="en-US" sz="2800" b="0" dirty="0"/>
              <a:t>从低到高进行排序</a:t>
            </a:r>
            <a:r>
              <a:rPr lang="en-US" altLang="zh-CN" sz="2800" b="0" dirty="0"/>
              <a:t>:</a:t>
            </a:r>
          </a:p>
          <a:p>
            <a:pPr>
              <a:buFont typeface="Wingdings" panose="05000000000000000000" pitchFamily="2" charset="2"/>
              <a:buChar char="ü"/>
            </a:pPr>
            <a:r>
              <a:rPr lang="zh-CN" altLang="en-US" sz="2800" b="0" dirty="0"/>
              <a:t>如果采用的是「稳定的排序算法」，那么商品顺序为丁、</a:t>
            </a:r>
            <a:r>
              <a:rPr lang="zh-CN" altLang="en-US" sz="2800" b="0" dirty="0">
                <a:solidFill>
                  <a:schemeClr val="accent1">
                    <a:lumMod val="60000"/>
                    <a:lumOff val="40000"/>
                  </a:schemeClr>
                </a:solidFill>
              </a:rPr>
              <a:t>乙、丙</a:t>
            </a:r>
            <a:r>
              <a:rPr lang="zh-CN" altLang="en-US" sz="2800" b="0" dirty="0"/>
              <a:t>、甲。</a:t>
            </a:r>
            <a:endParaRPr lang="en-US" altLang="zh-CN" sz="2800" b="0" dirty="0"/>
          </a:p>
          <a:p>
            <a:pPr>
              <a:buFont typeface="Wingdings" panose="05000000000000000000" pitchFamily="2" charset="2"/>
              <a:buChar char="ü"/>
            </a:pPr>
            <a:r>
              <a:rPr lang="zh-CN" altLang="en-US" sz="2800" b="0" dirty="0"/>
              <a:t>如果采用的是「不稳定的排序算法」，那么商品顺序就可能为丁、</a:t>
            </a:r>
            <a:r>
              <a:rPr lang="zh-CN" altLang="en-US" sz="2800" b="0" dirty="0">
                <a:solidFill>
                  <a:srgbClr val="FF0000"/>
                </a:solidFill>
              </a:rPr>
              <a:t>丙、乙</a:t>
            </a:r>
            <a:r>
              <a:rPr lang="zh-CN" altLang="en-US" sz="2800" b="0" dirty="0"/>
              <a:t>、甲。</a:t>
            </a:r>
          </a:p>
          <a:p>
            <a:pPr>
              <a:buFont typeface="Wingdings" panose="05000000000000000000" pitchFamily="2" charset="2"/>
              <a:buChar char="Ø"/>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t>稳定性的意义</a:t>
            </a:r>
          </a:p>
        </p:txBody>
      </p:sp>
    </p:spTree>
    <p:extLst>
      <p:ext uri="{BB962C8B-B14F-4D97-AF65-F5344CB8AC3E}">
        <p14:creationId xmlns:p14="http://schemas.microsoft.com/office/powerpoint/2010/main" val="2273738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冒泡排序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插入排序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希尔排序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归并排序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快速排序</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选择排序</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堆排序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优先队列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基数排序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内排序：</a:t>
            </a:r>
          </a:p>
        </p:txBody>
      </p:sp>
    </p:spTree>
    <p:extLst>
      <p:ext uri="{BB962C8B-B14F-4D97-AF65-F5344CB8AC3E}">
        <p14:creationId xmlns:p14="http://schemas.microsoft.com/office/powerpoint/2010/main" val="3765692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713691" cy="5060598"/>
          </a:xfrm>
        </p:spPr>
        <p:txBody>
          <a:bodyPr>
            <a:normAutofit/>
          </a:bodyPr>
          <a:lstStyle/>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选择</a:t>
            </a:r>
            <a:r>
              <a:rPr lang="zh-CN" altLang="zh-CN" sz="3200" b="0" dirty="0">
                <a:ea typeface="华文楷体" panose="02010600040101010101" pitchFamily="2" charset="-122"/>
                <a:cs typeface="Times New Roman" panose="02020603050405020304" pitchFamily="18" charset="0"/>
              </a:rPr>
              <a:t>排序的思想：</a:t>
            </a:r>
            <a:r>
              <a:rPr lang="zh-CN" altLang="en-US" sz="3200" dirty="0">
                <a:ea typeface="华文楷体" panose="02010600040101010101" pitchFamily="2" charset="-122"/>
                <a:cs typeface="Times New Roman" panose="02020603050405020304" pitchFamily="18" charset="0"/>
              </a:rPr>
              <a:t>以两两比较为基础</a:t>
            </a:r>
            <a:endParaRPr lang="en-US" altLang="zh-CN" sz="3200" dirty="0">
              <a:ea typeface="华文楷体" panose="02010600040101010101" pitchFamily="2" charset="-122"/>
              <a:cs typeface="Times New Roman" panose="02020603050405020304" pitchFamily="18" charset="0"/>
            </a:endParaRPr>
          </a:p>
          <a:p>
            <a:pPr marL="0" indent="0">
              <a:buNone/>
            </a:pPr>
            <a:r>
              <a:rPr lang="zh-CN" altLang="en-US" sz="3200" b="0" dirty="0">
                <a:ea typeface="华文楷体" panose="02010600040101010101" pitchFamily="2" charset="-122"/>
                <a:cs typeface="Times New Roman" panose="02020603050405020304" pitchFamily="18" charset="0"/>
              </a:rPr>
              <a:t>从左到右，为有序序列中每个位置选择合适的元素。</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ea typeface="华文楷体" panose="02010600040101010101" pitchFamily="2" charset="-122"/>
                <a:cs typeface="Times New Roman" panose="02020603050405020304" pitchFamily="18" charset="0"/>
              </a:rPr>
              <a:t>具体为：</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ea typeface="华文楷体" panose="02010600040101010101" pitchFamily="2" charset="-122"/>
                <a:cs typeface="Times New Roman" panose="02020603050405020304" pitchFamily="18" charset="0"/>
              </a:rPr>
              <a:t>在下标</a:t>
            </a:r>
            <a:r>
              <a:rPr lang="en-US" altLang="zh-CN" sz="3200" b="0" dirty="0">
                <a:ea typeface="华文楷体" panose="02010600040101010101" pitchFamily="2" charset="-122"/>
                <a:cs typeface="Times New Roman" panose="02020603050405020304" pitchFamily="18" charset="0"/>
              </a:rPr>
              <a:t>0~n-1</a:t>
            </a:r>
            <a:r>
              <a:rPr lang="zh-CN" altLang="en-US" sz="3200" b="0" dirty="0">
                <a:ea typeface="华文楷体" panose="02010600040101010101" pitchFamily="2" charset="-122"/>
                <a:cs typeface="Times New Roman" panose="02020603050405020304" pitchFamily="18" charset="0"/>
              </a:rPr>
              <a:t>范围找出最小值，换到</a:t>
            </a:r>
            <a:r>
              <a:rPr lang="en-US" altLang="zh-CN" sz="3200" b="0" dirty="0">
                <a:ea typeface="华文楷体" panose="02010600040101010101" pitchFamily="2" charset="-122"/>
                <a:cs typeface="Times New Roman" panose="02020603050405020304" pitchFamily="18" charset="0"/>
              </a:rPr>
              <a:t>0</a:t>
            </a:r>
            <a:r>
              <a:rPr lang="zh-CN" altLang="en-US" sz="3200" b="0" dirty="0">
                <a:ea typeface="华文楷体" panose="02010600040101010101" pitchFamily="2" charset="-122"/>
                <a:cs typeface="Times New Roman" panose="02020603050405020304" pitchFamily="18" charset="0"/>
              </a:rPr>
              <a:t>下标位置；</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ea typeface="华文楷体" panose="02010600040101010101" pitchFamily="2" charset="-122"/>
                <a:cs typeface="Times New Roman" panose="02020603050405020304" pitchFamily="18" charset="0"/>
              </a:rPr>
              <a:t>在下标</a:t>
            </a:r>
            <a:r>
              <a:rPr lang="en-US" altLang="zh-CN" sz="3200" b="0" dirty="0">
                <a:ea typeface="华文楷体" panose="02010600040101010101" pitchFamily="2" charset="-122"/>
                <a:cs typeface="Times New Roman" panose="02020603050405020304" pitchFamily="18" charset="0"/>
              </a:rPr>
              <a:t>1~n-1</a:t>
            </a:r>
            <a:r>
              <a:rPr lang="zh-CN" altLang="en-US" sz="3200" b="0" dirty="0">
                <a:ea typeface="华文楷体" panose="02010600040101010101" pitchFamily="2" charset="-122"/>
                <a:cs typeface="Times New Roman" panose="02020603050405020304" pitchFamily="18" charset="0"/>
              </a:rPr>
              <a:t>范围找出最小值，换到</a:t>
            </a:r>
            <a:r>
              <a:rPr lang="en-US" altLang="zh-CN" sz="3200" b="0" dirty="0">
                <a:ea typeface="华文楷体" panose="02010600040101010101" pitchFamily="2" charset="-122"/>
                <a:cs typeface="Times New Roman" panose="02020603050405020304" pitchFamily="18" charset="0"/>
              </a:rPr>
              <a:t>1</a:t>
            </a:r>
            <a:r>
              <a:rPr lang="zh-CN" altLang="en-US" sz="3200" b="0" dirty="0">
                <a:ea typeface="华文楷体" panose="02010600040101010101" pitchFamily="2" charset="-122"/>
                <a:cs typeface="Times New Roman" panose="02020603050405020304" pitchFamily="18" charset="0"/>
              </a:rPr>
              <a:t>下标位置；</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a:t>
            </a:r>
          </a:p>
          <a:p>
            <a:pPr marL="0" indent="0">
              <a:buNone/>
            </a:pPr>
            <a:r>
              <a:rPr lang="zh-CN" altLang="en-US" sz="3200" b="0" dirty="0">
                <a:ea typeface="华文楷体" panose="02010600040101010101" pitchFamily="2" charset="-122"/>
                <a:cs typeface="Times New Roman" panose="02020603050405020304" pitchFamily="18" charset="0"/>
              </a:rPr>
              <a:t>在下标</a:t>
            </a:r>
            <a:r>
              <a:rPr lang="en-US" altLang="zh-CN" sz="3200" b="0" dirty="0">
                <a:ea typeface="华文楷体" panose="02010600040101010101" pitchFamily="2" charset="-122"/>
                <a:cs typeface="Times New Roman" panose="02020603050405020304" pitchFamily="18" charset="0"/>
              </a:rPr>
              <a:t>n-2~n-1</a:t>
            </a:r>
            <a:r>
              <a:rPr lang="zh-CN" altLang="en-US" sz="3200" b="0" dirty="0">
                <a:ea typeface="华文楷体" panose="02010600040101010101" pitchFamily="2" charset="-122"/>
                <a:cs typeface="Times New Roman" panose="02020603050405020304" pitchFamily="18" charset="0"/>
              </a:rPr>
              <a:t>范围找出最小值，换到</a:t>
            </a:r>
            <a:r>
              <a:rPr lang="en-US" altLang="zh-CN" sz="3200" b="0" dirty="0">
                <a:ea typeface="华文楷体" panose="02010600040101010101" pitchFamily="2" charset="-122"/>
                <a:cs typeface="Times New Roman" panose="02020603050405020304" pitchFamily="18" charset="0"/>
              </a:rPr>
              <a:t>n-2</a:t>
            </a:r>
            <a:r>
              <a:rPr lang="zh-CN" altLang="en-US" sz="3200" b="0" dirty="0">
                <a:ea typeface="华文楷体" panose="02010600040101010101" pitchFamily="2" charset="-122"/>
                <a:cs typeface="Times New Roman" panose="02020603050405020304" pitchFamily="18" charset="0"/>
              </a:rPr>
              <a:t>下标位置</a:t>
            </a:r>
            <a:r>
              <a:rPr lang="en-US" altLang="zh-CN" sz="3200"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选择排序</a:t>
            </a:r>
          </a:p>
        </p:txBody>
      </p:sp>
    </p:spTree>
    <p:extLst>
      <p:ext uri="{BB962C8B-B14F-4D97-AF65-F5344CB8AC3E}">
        <p14:creationId xmlns:p14="http://schemas.microsoft.com/office/powerpoint/2010/main" val="3243673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选择排序</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364829" y="1059898"/>
            <a:ext cx="7554424" cy="5559563"/>
          </a:xfrm>
          <a:prstGeom prst="rect">
            <a:avLst/>
          </a:prstGeom>
          <a:noFill/>
          <a:ln>
            <a:noFill/>
          </a:ln>
        </p:spPr>
      </p:pic>
    </p:spTree>
    <p:extLst>
      <p:ext uri="{BB962C8B-B14F-4D97-AF65-F5344CB8AC3E}">
        <p14:creationId xmlns:p14="http://schemas.microsoft.com/office/powerpoint/2010/main" val="1001327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选择排序</a:t>
            </a:r>
          </a:p>
        </p:txBody>
      </p:sp>
      <p:pic>
        <p:nvPicPr>
          <p:cNvPr id="3" name="图片 2"/>
          <p:cNvPicPr>
            <a:picLocks noChangeAspect="1"/>
          </p:cNvPicPr>
          <p:nvPr/>
        </p:nvPicPr>
        <p:blipFill>
          <a:blip r:embed="rId3"/>
          <a:stretch>
            <a:fillRect/>
          </a:stretch>
        </p:blipFill>
        <p:spPr>
          <a:xfrm>
            <a:off x="2342568" y="1059898"/>
            <a:ext cx="7108757" cy="5410865"/>
          </a:xfrm>
          <a:prstGeom prst="rect">
            <a:avLst/>
          </a:prstGeom>
        </p:spPr>
      </p:pic>
    </p:spTree>
    <p:extLst>
      <p:ext uri="{BB962C8B-B14F-4D97-AF65-F5344CB8AC3E}">
        <p14:creationId xmlns:p14="http://schemas.microsoft.com/office/powerpoint/2010/main" val="1082194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选择排序</a:t>
            </a:r>
          </a:p>
        </p:txBody>
      </p:sp>
      <p:pic>
        <p:nvPicPr>
          <p:cNvPr id="2" name="图片 1"/>
          <p:cNvPicPr>
            <a:picLocks noChangeAspect="1"/>
          </p:cNvPicPr>
          <p:nvPr/>
        </p:nvPicPr>
        <p:blipFill>
          <a:blip r:embed="rId3"/>
          <a:stretch>
            <a:fillRect/>
          </a:stretch>
        </p:blipFill>
        <p:spPr>
          <a:xfrm>
            <a:off x="2031723" y="1527727"/>
            <a:ext cx="6217755" cy="1499576"/>
          </a:xfrm>
          <a:prstGeom prst="rect">
            <a:avLst/>
          </a:prstGeom>
        </p:spPr>
      </p:pic>
    </p:spTree>
    <p:extLst>
      <p:ext uri="{BB962C8B-B14F-4D97-AF65-F5344CB8AC3E}">
        <p14:creationId xmlns:p14="http://schemas.microsoft.com/office/powerpoint/2010/main" val="3954688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9453" y="1397901"/>
            <a:ext cx="5648792" cy="5060598"/>
          </a:xfrm>
        </p:spPr>
        <p:txBody>
          <a:bodyPr>
            <a:norm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selectSort</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j,minIndex</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temp;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=0;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&lt;n;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zh-CN" altLang="zh-CN" b="0" dirty="0">
                <a:ea typeface="华文楷体" panose="02010600040101010101" pitchFamily="2" charset="-122"/>
                <a:cs typeface="Times New Roman" panose="02020603050405020304" pitchFamily="18" charset="0"/>
              </a:rPr>
              <a:t>为第</a:t>
            </a:r>
            <a:r>
              <a:rPr lang="en-US" altLang="zh-CN" b="0" dirty="0" err="1">
                <a:ea typeface="华文楷体" panose="02010600040101010101" pitchFamily="2" charset="-122"/>
                <a:cs typeface="Times New Roman" panose="02020603050405020304" pitchFamily="18" charset="0"/>
              </a:rPr>
              <a:t>i</a:t>
            </a:r>
            <a:r>
              <a:rPr lang="zh-CN" altLang="zh-CN" b="0" dirty="0">
                <a:ea typeface="华文楷体" panose="02010600040101010101" pitchFamily="2" charset="-122"/>
                <a:cs typeface="Times New Roman" panose="02020603050405020304" pitchFamily="18" charset="0"/>
              </a:rPr>
              <a:t>个位置找合适的数据</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minIndex</a:t>
            </a: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for (j=i+1; j&lt;n; </a:t>
            </a:r>
            <a:r>
              <a:rPr lang="en-US" altLang="zh-CN" b="0" dirty="0" err="1">
                <a:ea typeface="华文楷体" panose="02010600040101010101" pitchFamily="2" charset="-122"/>
                <a:cs typeface="Times New Roman" panose="02020603050405020304" pitchFamily="18" charset="0"/>
              </a:rPr>
              <a:t>j++</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if (a[j]&lt;a[</a:t>
            </a:r>
            <a:r>
              <a:rPr lang="en-US" altLang="zh-CN" b="0" dirty="0" err="1">
                <a:ea typeface="华文楷体" panose="02010600040101010101" pitchFamily="2" charset="-122"/>
                <a:cs typeface="Times New Roman" panose="02020603050405020304" pitchFamily="18" charset="0"/>
              </a:rPr>
              <a:t>minIndex</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minIndex</a:t>
            </a:r>
            <a:r>
              <a:rPr lang="en-US" altLang="zh-CN" b="0" dirty="0">
                <a:ea typeface="华文楷体" panose="02010600040101010101" pitchFamily="2" charset="-122"/>
                <a:cs typeface="Times New Roman" panose="02020603050405020304" pitchFamily="18" charset="0"/>
              </a:rPr>
              <a:t> = j;</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选择排序算法实现</a:t>
            </a:r>
          </a:p>
        </p:txBody>
      </p:sp>
      <p:sp>
        <p:nvSpPr>
          <p:cNvPr id="2" name="文本框 1"/>
          <p:cNvSpPr txBox="1"/>
          <p:nvPr/>
        </p:nvSpPr>
        <p:spPr>
          <a:xfrm>
            <a:off x="6083557" y="1577194"/>
            <a:ext cx="5959150" cy="4535601"/>
          </a:xfrm>
          <a:prstGeom prst="rect">
            <a:avLst/>
          </a:prstGeom>
          <a:noFill/>
        </p:spPr>
        <p:txBody>
          <a:bodyPr wrap="square" rtlCol="0">
            <a:spAutoFit/>
          </a:bodyPr>
          <a:lstStyle/>
          <a:p>
            <a:pPr>
              <a:lnSpc>
                <a:spcPct val="120000"/>
              </a:lnSpc>
              <a:spcBef>
                <a:spcPts val="1000"/>
              </a:spcBef>
              <a:buClr>
                <a:schemeClr val="accent1"/>
              </a:buClr>
              <a:buSzPct val="100000"/>
            </a:pPr>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将</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位置上的数据</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和位置</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上数据交换</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continue;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temp = 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minIndex</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temp;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2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5990252" y="1363960"/>
            <a:ext cx="74645" cy="44583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942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5060598"/>
          </a:xfrm>
        </p:spPr>
        <p:txBody>
          <a:bodyPr>
            <a:normAutofit/>
          </a:bodyPr>
          <a:lstStyle/>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在</a:t>
            </a:r>
            <a:r>
              <a:rPr lang="en-US" altLang="zh-CN" sz="3200" b="0" dirty="0">
                <a:ea typeface="华文楷体" panose="02010600040101010101" pitchFamily="2" charset="-122"/>
                <a:cs typeface="Times New Roman" panose="02020603050405020304" pitchFamily="18" charset="0"/>
              </a:rPr>
              <a:t>[0,n-1]</a:t>
            </a:r>
            <a:r>
              <a:rPr lang="zh-CN" altLang="en-US" sz="3200" b="0" dirty="0">
                <a:ea typeface="华文楷体" panose="02010600040101010101" pitchFamily="2" charset="-122"/>
                <a:cs typeface="Times New Roman" panose="02020603050405020304" pitchFamily="18" charset="0"/>
              </a:rPr>
              <a:t>中找最小值，比较</a:t>
            </a:r>
            <a:r>
              <a:rPr lang="en-US" altLang="zh-CN" sz="3200" b="0" dirty="0">
                <a:ea typeface="华文楷体" panose="02010600040101010101" pitchFamily="2" charset="-122"/>
                <a:cs typeface="Times New Roman" panose="02020603050405020304" pitchFamily="18" charset="0"/>
              </a:rPr>
              <a:t>n-1</a:t>
            </a:r>
            <a:r>
              <a:rPr lang="zh-CN" altLang="en-US" sz="3200" b="0" dirty="0">
                <a:ea typeface="华文楷体" panose="02010600040101010101" pitchFamily="2" charset="-122"/>
                <a:cs typeface="Times New Roman" panose="02020603050405020304" pitchFamily="18" charset="0"/>
              </a:rPr>
              <a:t>次</a:t>
            </a:r>
            <a:endParaRPr lang="en-US" altLang="zh-CN" sz="3200" b="0" dirty="0">
              <a:ea typeface="华文楷体" panose="02010600040101010101" pitchFamily="2" charset="-122"/>
              <a:cs typeface="Times New Roman" panose="02020603050405020304" pitchFamily="18" charset="0"/>
            </a:endParaRPr>
          </a:p>
          <a:p>
            <a:pPr marL="258763" indent="0">
              <a:buNone/>
            </a:pPr>
            <a:r>
              <a:rPr lang="zh-CN" altLang="en-US" sz="3200" b="0" dirty="0">
                <a:ea typeface="华文楷体" panose="02010600040101010101" pitchFamily="2" charset="-122"/>
                <a:cs typeface="Times New Roman" panose="02020603050405020304" pitchFamily="18" charset="0"/>
              </a:rPr>
              <a:t>在</a:t>
            </a:r>
            <a:r>
              <a:rPr lang="en-US" altLang="zh-CN" sz="3200" b="0" dirty="0">
                <a:ea typeface="华文楷体" panose="02010600040101010101" pitchFamily="2" charset="-122"/>
                <a:cs typeface="Times New Roman" panose="02020603050405020304" pitchFamily="18" charset="0"/>
              </a:rPr>
              <a:t>[1,n-1]</a:t>
            </a:r>
            <a:r>
              <a:rPr lang="zh-CN" altLang="en-US" sz="3200" b="0" dirty="0">
                <a:ea typeface="华文楷体" panose="02010600040101010101" pitchFamily="2" charset="-122"/>
                <a:cs typeface="Times New Roman" panose="02020603050405020304" pitchFamily="18" charset="0"/>
              </a:rPr>
              <a:t>中找最小值，比较</a:t>
            </a:r>
            <a:r>
              <a:rPr lang="en-US" altLang="zh-CN" sz="3200" b="0" dirty="0">
                <a:ea typeface="华文楷体" panose="02010600040101010101" pitchFamily="2" charset="-122"/>
                <a:cs typeface="Times New Roman" panose="02020603050405020304" pitchFamily="18" charset="0"/>
              </a:rPr>
              <a:t>n-2</a:t>
            </a:r>
            <a:r>
              <a:rPr lang="zh-CN" altLang="en-US" sz="3200" b="0" dirty="0">
                <a:ea typeface="华文楷体" panose="02010600040101010101" pitchFamily="2" charset="-122"/>
                <a:cs typeface="Times New Roman" panose="02020603050405020304" pitchFamily="18" charset="0"/>
              </a:rPr>
              <a:t>次</a:t>
            </a:r>
            <a:endParaRPr lang="en-US" altLang="zh-CN" sz="3200" b="0" dirty="0">
              <a:ea typeface="华文楷体" panose="02010600040101010101" pitchFamily="2" charset="-122"/>
              <a:cs typeface="Times New Roman" panose="02020603050405020304" pitchFamily="18" charset="0"/>
            </a:endParaRPr>
          </a:p>
          <a:p>
            <a:pPr marL="258763" indent="0">
              <a:buNone/>
            </a:pPr>
            <a:r>
              <a:rPr lang="en-US" altLang="zh-CN" sz="3200" b="0" dirty="0">
                <a:ea typeface="华文楷体" panose="02010600040101010101" pitchFamily="2" charset="-122"/>
                <a:cs typeface="Times New Roman" panose="02020603050405020304" pitchFamily="18" charset="0"/>
              </a:rPr>
              <a:t>…</a:t>
            </a:r>
          </a:p>
          <a:p>
            <a:pPr marL="258763" indent="0">
              <a:buNone/>
            </a:pPr>
            <a:r>
              <a:rPr lang="zh-CN" altLang="en-US" sz="3200" b="0" dirty="0">
                <a:ea typeface="华文楷体" panose="02010600040101010101" pitchFamily="2" charset="-122"/>
                <a:cs typeface="Times New Roman" panose="02020603050405020304" pitchFamily="18" charset="0"/>
              </a:rPr>
              <a:t>在</a:t>
            </a:r>
            <a:r>
              <a:rPr lang="en-US" altLang="zh-CN" sz="3200" b="0" dirty="0">
                <a:ea typeface="华文楷体" panose="02010600040101010101" pitchFamily="2" charset="-122"/>
                <a:cs typeface="Times New Roman" panose="02020603050405020304" pitchFamily="18" charset="0"/>
              </a:rPr>
              <a:t>[n-2,n-1]</a:t>
            </a:r>
            <a:r>
              <a:rPr lang="zh-CN" altLang="en-US" sz="3200" b="0" dirty="0">
                <a:ea typeface="华文楷体" panose="02010600040101010101" pitchFamily="2" charset="-122"/>
                <a:cs typeface="Times New Roman" panose="02020603050405020304" pitchFamily="18" charset="0"/>
              </a:rPr>
              <a:t>中找最小值，比较</a:t>
            </a:r>
            <a:r>
              <a:rPr lang="en-US" altLang="zh-CN" sz="3200" b="0" dirty="0">
                <a:ea typeface="华文楷体" panose="02010600040101010101" pitchFamily="2" charset="-122"/>
                <a:cs typeface="Times New Roman" panose="02020603050405020304" pitchFamily="18" charset="0"/>
              </a:rPr>
              <a:t>1</a:t>
            </a:r>
            <a:r>
              <a:rPr lang="zh-CN" altLang="en-US" sz="3200" b="0" dirty="0">
                <a:ea typeface="华文楷体" panose="02010600040101010101" pitchFamily="2" charset="-122"/>
                <a:cs typeface="Times New Roman" panose="02020603050405020304" pitchFamily="18" charset="0"/>
              </a:rPr>
              <a:t>次</a:t>
            </a:r>
            <a:endParaRPr lang="en-US" altLang="zh-CN" sz="3200" b="0" dirty="0">
              <a:ea typeface="华文楷体" panose="02010600040101010101" pitchFamily="2" charset="-122"/>
              <a:cs typeface="Times New Roman" panose="02020603050405020304" pitchFamily="18" charset="0"/>
            </a:endParaRPr>
          </a:p>
          <a:p>
            <a:pPr marL="258763" indent="0">
              <a:buNone/>
            </a:pPr>
            <a:r>
              <a:rPr lang="zh-CN" altLang="en-US" sz="3200" b="0" dirty="0">
                <a:ea typeface="华文楷体" panose="02010600040101010101" pitchFamily="2" charset="-122"/>
                <a:cs typeface="Times New Roman" panose="02020603050405020304" pitchFamily="18" charset="0"/>
              </a:rPr>
              <a:t>共比较了</a:t>
            </a:r>
            <a:r>
              <a:rPr lang="en-US" altLang="zh-CN" sz="3200" b="0" dirty="0">
                <a:ea typeface="华文楷体" panose="02010600040101010101" pitchFamily="2" charset="-122"/>
                <a:cs typeface="Times New Roman" panose="02020603050405020304" pitchFamily="18" charset="0"/>
              </a:rPr>
              <a:t>n(n-1)/2</a:t>
            </a:r>
            <a:r>
              <a:rPr lang="zh-CN" altLang="en-US" sz="3200" b="0" dirty="0">
                <a:ea typeface="华文楷体" panose="02010600040101010101" pitchFamily="2" charset="-122"/>
                <a:cs typeface="Times New Roman" panose="02020603050405020304" pitchFamily="18" charset="0"/>
              </a:rPr>
              <a:t>次，时间复杂度为</a:t>
            </a:r>
            <a:r>
              <a:rPr lang="en-US" altLang="zh-CN" sz="3200" b="0" dirty="0">
                <a:ea typeface="华文楷体" panose="02010600040101010101" pitchFamily="2" charset="-122"/>
                <a:cs typeface="Times New Roman" panose="02020603050405020304" pitchFamily="18" charset="0"/>
              </a:rPr>
              <a:t>O(n</a:t>
            </a:r>
            <a:r>
              <a:rPr lang="en-US" altLang="zh-CN" sz="3200" b="0" baseline="30000" dirty="0">
                <a:ea typeface="华文楷体" panose="02010600040101010101" pitchFamily="2" charset="-122"/>
                <a:cs typeface="Times New Roman" panose="02020603050405020304" pitchFamily="18" charset="0"/>
              </a:rPr>
              <a:t>2</a:t>
            </a:r>
            <a:r>
              <a:rPr lang="en-US" altLang="zh-CN" sz="3200" b="0" dirty="0">
                <a:ea typeface="华文楷体" panose="02010600040101010101" pitchFamily="2" charset="-122"/>
                <a:cs typeface="Times New Roman" panose="02020603050405020304" pitchFamily="18" charset="0"/>
              </a:rPr>
              <a:t>)</a:t>
            </a:r>
          </a:p>
          <a:p>
            <a:pPr marL="0" indent="0">
              <a:buNone/>
            </a:pPr>
            <a:endParaRPr lang="en-US" altLang="zh-CN" sz="3200" b="0" dirty="0">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选择排序算法分析：</a:t>
            </a:r>
          </a:p>
        </p:txBody>
      </p:sp>
    </p:spTree>
    <p:extLst>
      <p:ext uri="{BB962C8B-B14F-4D97-AF65-F5344CB8AC3E}">
        <p14:creationId xmlns:p14="http://schemas.microsoft.com/office/powerpoint/2010/main" val="1864852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5"/>
            <a:ext cx="11545740" cy="1676857"/>
          </a:xfrm>
        </p:spPr>
        <p:txBody>
          <a:bodyPr>
            <a:normAutofit fontScale="77500" lnSpcReduction="20000"/>
          </a:bodyPr>
          <a:lstStyle/>
          <a:p>
            <a:pPr>
              <a:buFont typeface="Wingdings" panose="05000000000000000000" pitchFamily="2" charset="2"/>
              <a:buChar char="Ø"/>
            </a:pPr>
            <a:r>
              <a:rPr lang="zh-CN" altLang="en-US" sz="4000" b="0" dirty="0">
                <a:ea typeface="华文楷体" panose="02010600040101010101" pitchFamily="2" charset="-122"/>
                <a:cs typeface="Times New Roman" panose="02020603050405020304" pitchFamily="18" charset="0"/>
              </a:rPr>
              <a:t>当找到最小值后，交换可能发生在不相邻元素之间，破环了原本的顺序，故是</a:t>
            </a:r>
            <a:r>
              <a:rPr lang="zh-CN" altLang="en-US" sz="4000" dirty="0">
                <a:ea typeface="华文楷体" panose="02010600040101010101" pitchFamily="2" charset="-122"/>
                <a:cs typeface="Times New Roman" panose="02020603050405020304" pitchFamily="18" charset="0"/>
              </a:rPr>
              <a:t>不稳定排序</a:t>
            </a:r>
            <a:r>
              <a:rPr lang="zh-CN" altLang="en-US" sz="4000" b="0" dirty="0">
                <a:ea typeface="华文楷体" panose="02010600040101010101" pitchFamily="2" charset="-122"/>
                <a:cs typeface="Times New Roman" panose="02020603050405020304" pitchFamily="18" charset="0"/>
              </a:rPr>
              <a:t>。</a:t>
            </a:r>
            <a:endParaRPr lang="en-US" altLang="zh-CN" sz="4000" b="0" dirty="0">
              <a:ea typeface="华文楷体" panose="02010600040101010101" pitchFamily="2" charset="-122"/>
              <a:cs typeface="Times New Roman" panose="02020603050405020304" pitchFamily="18" charset="0"/>
            </a:endParaRPr>
          </a:p>
          <a:p>
            <a:pPr marL="258763" indent="0">
              <a:buNone/>
            </a:pPr>
            <a:r>
              <a:rPr lang="zh-CN" altLang="en-US" sz="4000" b="0" dirty="0">
                <a:ea typeface="华文楷体" panose="02010600040101010101" pitchFamily="2" charset="-122"/>
                <a:cs typeface="Times New Roman" panose="02020603050405020304" pitchFamily="18" charset="0"/>
              </a:rPr>
              <a:t>例：</a:t>
            </a:r>
            <a:endParaRPr lang="en-US" altLang="zh-CN" sz="4000" b="0" dirty="0">
              <a:ea typeface="华文楷体" panose="02010600040101010101" pitchFamily="2" charset="-122"/>
              <a:cs typeface="Times New Roman" panose="02020603050405020304" pitchFamily="18" charset="0"/>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选择排序算法分析：</a:t>
            </a:r>
          </a:p>
        </p:txBody>
      </p:sp>
      <p:pic>
        <p:nvPicPr>
          <p:cNvPr id="2" name="图片 1"/>
          <p:cNvPicPr>
            <a:picLocks noChangeAspect="1"/>
          </p:cNvPicPr>
          <p:nvPr/>
        </p:nvPicPr>
        <p:blipFill>
          <a:blip r:embed="rId3"/>
          <a:stretch>
            <a:fillRect/>
          </a:stretch>
        </p:blipFill>
        <p:spPr>
          <a:xfrm>
            <a:off x="3208490" y="3044614"/>
            <a:ext cx="5811680" cy="3101009"/>
          </a:xfrm>
          <a:prstGeom prst="rect">
            <a:avLst/>
          </a:prstGeom>
        </p:spPr>
      </p:pic>
      <p:sp>
        <p:nvSpPr>
          <p:cNvPr id="3" name="椭圆 2"/>
          <p:cNvSpPr/>
          <p:nvPr/>
        </p:nvSpPr>
        <p:spPr>
          <a:xfrm>
            <a:off x="11315700" y="6145623"/>
            <a:ext cx="157163" cy="2694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8810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冒泡排序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插入排序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希尔排序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归并排序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快速排序</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选择排序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堆排序</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优先队列</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基数排序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内排序：</a:t>
            </a:r>
          </a:p>
        </p:txBody>
      </p:sp>
    </p:spTree>
    <p:extLst>
      <p:ext uri="{BB962C8B-B14F-4D97-AF65-F5344CB8AC3E}">
        <p14:creationId xmlns:p14="http://schemas.microsoft.com/office/powerpoint/2010/main" val="1651405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5555488" cy="5060598"/>
          </a:xfrm>
        </p:spPr>
        <p:txBody>
          <a:bodyPr>
            <a:normAutofit/>
          </a:bodyPr>
          <a:lstStyle/>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   </a:t>
            </a:r>
            <a:r>
              <a:rPr lang="zh-CN" altLang="en-US" sz="2800" b="0" dirty="0">
                <a:latin typeface="华文楷体" panose="02010600040101010101" pitchFamily="2" charset="-122"/>
                <a:ea typeface="华文楷体" panose="02010600040101010101" pitchFamily="2" charset="-122"/>
              </a:rPr>
              <a:t>一个完全二叉树中，任意一个</a:t>
            </a:r>
            <a:r>
              <a:rPr lang="zh-CN" altLang="en-US" sz="2800" b="0" dirty="0">
                <a:solidFill>
                  <a:schemeClr val="accent1">
                    <a:lumMod val="60000"/>
                    <a:lumOff val="40000"/>
                  </a:schemeClr>
                </a:solidFill>
                <a:latin typeface="华文楷体" panose="02010600040101010101" pitchFamily="2" charset="-122"/>
                <a:ea typeface="华文楷体" panose="02010600040101010101" pitchFamily="2" charset="-122"/>
              </a:rPr>
              <a:t>结点的值</a:t>
            </a:r>
            <a:r>
              <a:rPr lang="zh-CN" altLang="en-US" sz="2800" b="0" dirty="0">
                <a:solidFill>
                  <a:srgbClr val="FF0000"/>
                </a:solidFill>
                <a:latin typeface="华文楷体" panose="02010600040101010101" pitchFamily="2" charset="-122"/>
                <a:ea typeface="华文楷体" panose="02010600040101010101" pitchFamily="2" charset="-122"/>
              </a:rPr>
              <a:t>比</a:t>
            </a:r>
            <a:r>
              <a:rPr lang="zh-CN" altLang="en-US" sz="2800" b="0" dirty="0">
                <a:latin typeface="华文楷体" panose="02010600040101010101" pitchFamily="2" charset="-122"/>
                <a:ea typeface="华文楷体" panose="02010600040101010101" pitchFamily="2" charset="-122"/>
              </a:rPr>
              <a:t>其左右</a:t>
            </a:r>
            <a:r>
              <a:rPr lang="zh-CN" altLang="en-US" sz="2800" b="0" dirty="0">
                <a:solidFill>
                  <a:schemeClr val="accent1">
                    <a:lumMod val="60000"/>
                    <a:lumOff val="40000"/>
                  </a:schemeClr>
                </a:solidFill>
                <a:latin typeface="华文楷体" panose="02010600040101010101" pitchFamily="2" charset="-122"/>
                <a:ea typeface="华文楷体" panose="02010600040101010101" pitchFamily="2" charset="-122"/>
              </a:rPr>
              <a:t>子结点值</a:t>
            </a:r>
            <a:r>
              <a:rPr lang="zh-CN" altLang="en-US" sz="2800" b="0" dirty="0">
                <a:solidFill>
                  <a:srgbClr val="FF0000"/>
                </a:solidFill>
                <a:latin typeface="华文楷体" panose="02010600040101010101" pitchFamily="2" charset="-122"/>
                <a:ea typeface="华文楷体" panose="02010600040101010101" pitchFamily="2" charset="-122"/>
              </a:rPr>
              <a:t>都大</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en-US" altLang="zh-CN" sz="2800" b="0" dirty="0">
                <a:latin typeface="华文楷体" panose="02010600040101010101" pitchFamily="2" charset="-122"/>
                <a:ea typeface="华文楷体" panose="02010600040101010101" pitchFamily="2" charset="-122"/>
              </a:rPr>
              <a:t>   </a:t>
            </a:r>
            <a:r>
              <a:rPr lang="zh-CN" altLang="en-US" sz="2800" b="0" dirty="0">
                <a:latin typeface="华文楷体" panose="02010600040101010101" pitchFamily="2" charset="-122"/>
                <a:ea typeface="华文楷体" panose="02010600040101010101" pitchFamily="2" charset="-122"/>
              </a:rPr>
              <a:t>称为</a:t>
            </a:r>
            <a:r>
              <a:rPr lang="zh-CN" altLang="en-US" sz="2800" dirty="0">
                <a:latin typeface="华文楷体" panose="02010600040101010101" pitchFamily="2" charset="-122"/>
                <a:ea typeface="华文楷体" panose="02010600040101010101" pitchFamily="2" charset="-122"/>
              </a:rPr>
              <a:t>大顶堆</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  一个完全二叉树中，任意一个</a:t>
            </a:r>
            <a:r>
              <a:rPr lang="zh-CN" altLang="en-US" sz="2800" b="0" dirty="0">
                <a:solidFill>
                  <a:schemeClr val="accent1">
                    <a:lumMod val="60000"/>
                    <a:lumOff val="40000"/>
                  </a:schemeClr>
                </a:solidFill>
                <a:latin typeface="华文楷体" panose="02010600040101010101" pitchFamily="2" charset="-122"/>
                <a:ea typeface="华文楷体" panose="02010600040101010101" pitchFamily="2" charset="-122"/>
              </a:rPr>
              <a:t>结点的值</a:t>
            </a:r>
            <a:r>
              <a:rPr lang="zh-CN" altLang="en-US" sz="2800" b="0" dirty="0">
                <a:solidFill>
                  <a:srgbClr val="FF0000"/>
                </a:solidFill>
                <a:latin typeface="华文楷体" panose="02010600040101010101" pitchFamily="2" charset="-122"/>
                <a:ea typeface="华文楷体" panose="02010600040101010101" pitchFamily="2" charset="-122"/>
              </a:rPr>
              <a:t>比</a:t>
            </a:r>
            <a:r>
              <a:rPr lang="zh-CN" altLang="en-US" sz="2800" b="0" dirty="0">
                <a:latin typeface="华文楷体" panose="02010600040101010101" pitchFamily="2" charset="-122"/>
                <a:ea typeface="华文楷体" panose="02010600040101010101" pitchFamily="2" charset="-122"/>
              </a:rPr>
              <a:t>其左右</a:t>
            </a:r>
            <a:r>
              <a:rPr lang="zh-CN" altLang="en-US" sz="2800" b="0" dirty="0">
                <a:solidFill>
                  <a:schemeClr val="accent1">
                    <a:lumMod val="60000"/>
                    <a:lumOff val="40000"/>
                  </a:schemeClr>
                </a:solidFill>
                <a:latin typeface="华文楷体" panose="02010600040101010101" pitchFamily="2" charset="-122"/>
                <a:ea typeface="华文楷体" panose="02010600040101010101" pitchFamily="2" charset="-122"/>
              </a:rPr>
              <a:t>子结点值</a:t>
            </a:r>
            <a:r>
              <a:rPr lang="zh-CN" altLang="en-US" sz="2800" b="0" dirty="0">
                <a:solidFill>
                  <a:srgbClr val="FF0000"/>
                </a:solidFill>
                <a:latin typeface="华文楷体" panose="02010600040101010101" pitchFamily="2" charset="-122"/>
                <a:ea typeface="华文楷体" panose="02010600040101010101" pitchFamily="2" charset="-122"/>
              </a:rPr>
              <a:t>都小</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en-US" altLang="zh-CN" sz="2800" b="0" dirty="0">
                <a:latin typeface="华文楷体" panose="02010600040101010101" pitchFamily="2" charset="-122"/>
                <a:ea typeface="华文楷体" panose="02010600040101010101" pitchFamily="2" charset="-122"/>
              </a:rPr>
              <a:t>   </a:t>
            </a:r>
            <a:r>
              <a:rPr lang="zh-CN" altLang="en-US" sz="2800" b="0" dirty="0">
                <a:latin typeface="华文楷体" panose="02010600040101010101" pitchFamily="2" charset="-122"/>
                <a:ea typeface="华文楷体" panose="02010600040101010101" pitchFamily="2" charset="-122"/>
              </a:rPr>
              <a:t>称为</a:t>
            </a:r>
            <a:r>
              <a:rPr lang="zh-CN" altLang="en-US" sz="2800" dirty="0">
                <a:latin typeface="华文楷体" panose="02010600040101010101" pitchFamily="2" charset="-122"/>
                <a:ea typeface="华文楷体" panose="02010600040101010101" pitchFamily="2" charset="-122"/>
              </a:rPr>
              <a:t>小顶堆</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堆的概念</a:t>
            </a:r>
          </a:p>
        </p:txBody>
      </p:sp>
      <p:pic>
        <p:nvPicPr>
          <p:cNvPr id="2" name="图片 1">
            <a:extLst>
              <a:ext uri="{FF2B5EF4-FFF2-40B4-BE49-F238E27FC236}">
                <a16:creationId xmlns:a16="http://schemas.microsoft.com/office/drawing/2014/main" id="{13039D45-2324-483D-8D6C-1DF31FDE3A6F}"/>
              </a:ext>
            </a:extLst>
          </p:cNvPr>
          <p:cNvPicPr>
            <a:picLocks noChangeAspect="1"/>
          </p:cNvPicPr>
          <p:nvPr/>
        </p:nvPicPr>
        <p:blipFill>
          <a:blip r:embed="rId3"/>
          <a:stretch>
            <a:fillRect/>
          </a:stretch>
        </p:blipFill>
        <p:spPr>
          <a:xfrm>
            <a:off x="6826184" y="1678855"/>
            <a:ext cx="4448175" cy="3819525"/>
          </a:xfrm>
          <a:prstGeom prst="rect">
            <a:avLst/>
          </a:prstGeom>
        </p:spPr>
      </p:pic>
      <p:sp>
        <p:nvSpPr>
          <p:cNvPr id="3" name="文本框 2">
            <a:extLst>
              <a:ext uri="{FF2B5EF4-FFF2-40B4-BE49-F238E27FC236}">
                <a16:creationId xmlns:a16="http://schemas.microsoft.com/office/drawing/2014/main" id="{78EE4386-7B98-4458-815F-7D36562A0C9F}"/>
              </a:ext>
            </a:extLst>
          </p:cNvPr>
          <p:cNvSpPr txBox="1"/>
          <p:nvPr/>
        </p:nvSpPr>
        <p:spPr>
          <a:xfrm>
            <a:off x="8611689" y="5649239"/>
            <a:ext cx="1261884" cy="523220"/>
          </a:xfrm>
          <a:prstGeom prst="rect">
            <a:avLst/>
          </a:prstGeom>
          <a:noFill/>
        </p:spPr>
        <p:txBody>
          <a:bodyPr wrap="none" rtlCol="0">
            <a:spAutoFit/>
          </a:bodyPr>
          <a:lstStyle/>
          <a:p>
            <a:r>
              <a:rPr lang="zh-CN" altLang="en-US" sz="2800" dirty="0"/>
              <a:t>大顶堆</a:t>
            </a:r>
          </a:p>
        </p:txBody>
      </p:sp>
    </p:spTree>
    <p:extLst>
      <p:ext uri="{BB962C8B-B14F-4D97-AF65-F5344CB8AC3E}">
        <p14:creationId xmlns:p14="http://schemas.microsoft.com/office/powerpoint/2010/main" val="308947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5060598"/>
          </a:xfrm>
        </p:spPr>
        <p:txBody>
          <a:bodyPr>
            <a:normAutofit/>
          </a:bodyPr>
          <a:lstStyle/>
          <a:p>
            <a:pPr marL="0" indent="0">
              <a:buNone/>
            </a:pPr>
            <a:r>
              <a:rPr lang="zh-CN" altLang="en-US" sz="2800" b="0" dirty="0"/>
              <a:t>有甲、</a:t>
            </a:r>
            <a:r>
              <a:rPr lang="zh-CN" altLang="en-US" sz="2800" b="0" dirty="0">
                <a:solidFill>
                  <a:schemeClr val="accent1">
                    <a:lumMod val="60000"/>
                    <a:lumOff val="40000"/>
                  </a:schemeClr>
                </a:solidFill>
              </a:rPr>
              <a:t>乙、丙</a:t>
            </a:r>
            <a:r>
              <a:rPr lang="zh-CN" altLang="en-US" sz="2800" b="0" dirty="0"/>
              <a:t>、丁四个商品，价格分别为 </a:t>
            </a:r>
            <a:r>
              <a:rPr lang="en-US" altLang="zh-CN" sz="2800" b="0" dirty="0"/>
              <a:t>500</a:t>
            </a:r>
            <a:r>
              <a:rPr lang="zh-CN" altLang="en-US" sz="2800" b="0" dirty="0"/>
              <a:t>，</a:t>
            </a:r>
            <a:r>
              <a:rPr lang="en-US" altLang="zh-CN" sz="2800" b="0" dirty="0">
                <a:solidFill>
                  <a:schemeClr val="accent1">
                    <a:lumMod val="60000"/>
                    <a:lumOff val="40000"/>
                  </a:schemeClr>
                </a:solidFill>
              </a:rPr>
              <a:t>200</a:t>
            </a:r>
            <a:r>
              <a:rPr lang="zh-CN" altLang="en-US" sz="2800" b="0" dirty="0">
                <a:solidFill>
                  <a:schemeClr val="accent1">
                    <a:lumMod val="60000"/>
                    <a:lumOff val="40000"/>
                  </a:schemeClr>
                </a:solidFill>
              </a:rPr>
              <a:t>，</a:t>
            </a:r>
            <a:r>
              <a:rPr lang="en-US" altLang="zh-CN" sz="2800" b="0" dirty="0">
                <a:solidFill>
                  <a:schemeClr val="accent1">
                    <a:lumMod val="60000"/>
                    <a:lumOff val="40000"/>
                  </a:schemeClr>
                </a:solidFill>
              </a:rPr>
              <a:t>200</a:t>
            </a:r>
            <a:r>
              <a:rPr lang="zh-CN" altLang="en-US" sz="2800" b="0" dirty="0"/>
              <a:t>，</a:t>
            </a:r>
            <a:r>
              <a:rPr lang="en-US" altLang="zh-CN" sz="2800" b="0" dirty="0"/>
              <a:t>100 </a:t>
            </a:r>
            <a:r>
              <a:rPr lang="zh-CN" altLang="en-US" sz="2800" b="0" dirty="0"/>
              <a:t>，销量分别为 </a:t>
            </a:r>
            <a:r>
              <a:rPr lang="en-US" altLang="zh-CN" sz="2800" b="0" dirty="0"/>
              <a:t>1</a:t>
            </a:r>
            <a:r>
              <a:rPr lang="zh-CN" altLang="en-US" sz="2800" b="0" dirty="0"/>
              <a:t>，</a:t>
            </a:r>
            <a:r>
              <a:rPr lang="en-US" altLang="zh-CN" sz="2800" b="0" dirty="0"/>
              <a:t>3</a:t>
            </a:r>
            <a:r>
              <a:rPr lang="zh-CN" altLang="en-US" sz="2800" b="0" dirty="0"/>
              <a:t>，</a:t>
            </a:r>
            <a:r>
              <a:rPr lang="en-US" altLang="zh-CN" sz="2800" b="0" dirty="0">
                <a:highlight>
                  <a:srgbClr val="FFFF00"/>
                </a:highlight>
              </a:rPr>
              <a:t>5</a:t>
            </a:r>
            <a:r>
              <a:rPr lang="zh-CN" altLang="en-US" sz="2800" b="0" dirty="0">
                <a:highlight>
                  <a:srgbClr val="FFFF00"/>
                </a:highlight>
              </a:rPr>
              <a:t>，</a:t>
            </a:r>
            <a:r>
              <a:rPr lang="en-US" altLang="zh-CN" sz="2800" b="0" dirty="0">
                <a:highlight>
                  <a:srgbClr val="FFFF00"/>
                </a:highlight>
              </a:rPr>
              <a:t>5</a:t>
            </a:r>
            <a:r>
              <a:rPr lang="en-US" altLang="zh-CN" sz="2800" b="0" dirty="0"/>
              <a:t> </a:t>
            </a:r>
            <a:r>
              <a:rPr lang="zh-CN" altLang="en-US" sz="2800" b="0" dirty="0"/>
              <a:t>。</a:t>
            </a:r>
            <a:r>
              <a:rPr lang="zh-CN" altLang="en-US" b="0" dirty="0"/>
              <a:t>如果我们</a:t>
            </a:r>
            <a:r>
              <a:rPr lang="zh-CN" altLang="en-US" b="0" dirty="0">
                <a:solidFill>
                  <a:srgbClr val="FF0000"/>
                </a:solidFill>
              </a:rPr>
              <a:t>先</a:t>
            </a:r>
            <a:r>
              <a:rPr lang="zh-CN" altLang="en-US" b="0" dirty="0"/>
              <a:t>按照</a:t>
            </a:r>
            <a:r>
              <a:rPr lang="zh-CN" altLang="en-US" b="0" dirty="0">
                <a:solidFill>
                  <a:srgbClr val="FF0000"/>
                </a:solidFill>
              </a:rPr>
              <a:t>商品价格</a:t>
            </a:r>
            <a:r>
              <a:rPr lang="zh-CN" altLang="en-US" b="0" dirty="0"/>
              <a:t>从低到高进行排序，</a:t>
            </a:r>
            <a:r>
              <a:rPr lang="zh-CN" altLang="en-US" b="0" dirty="0">
                <a:solidFill>
                  <a:srgbClr val="FF0000"/>
                </a:solidFill>
              </a:rPr>
              <a:t>再</a:t>
            </a:r>
            <a:r>
              <a:rPr lang="zh-CN" altLang="en-US" b="0" dirty="0"/>
              <a:t>按照</a:t>
            </a:r>
            <a:r>
              <a:rPr lang="zh-CN" altLang="en-US" b="0" dirty="0">
                <a:solidFill>
                  <a:srgbClr val="FF0000"/>
                </a:solidFill>
              </a:rPr>
              <a:t>商品销量</a:t>
            </a:r>
            <a:r>
              <a:rPr lang="zh-CN" altLang="en-US" b="0" dirty="0"/>
              <a:t>从高到低进行排序。</a:t>
            </a:r>
            <a:endParaRPr lang="en-US" altLang="zh-CN" b="0" dirty="0"/>
          </a:p>
          <a:p>
            <a:pPr>
              <a:buFont typeface="Wingdings" panose="05000000000000000000" pitchFamily="2" charset="2"/>
              <a:buChar char="ü"/>
            </a:pPr>
            <a:r>
              <a:rPr lang="zh-CN" altLang="en-US" b="0" dirty="0"/>
              <a:t>「稳定的排序算法」</a:t>
            </a:r>
            <a:endParaRPr lang="en-US" altLang="zh-CN" b="0" dirty="0"/>
          </a:p>
          <a:p>
            <a:pPr marL="0" indent="0">
              <a:buNone/>
            </a:pPr>
            <a:r>
              <a:rPr lang="zh-CN" altLang="en-US" b="0" dirty="0">
                <a:solidFill>
                  <a:srgbClr val="FF0000"/>
                </a:solidFill>
              </a:rPr>
              <a:t>先</a:t>
            </a:r>
            <a:r>
              <a:rPr lang="zh-CN" altLang="en-US" b="0" dirty="0"/>
              <a:t>按照</a:t>
            </a:r>
            <a:r>
              <a:rPr lang="zh-CN" altLang="en-US" b="0" dirty="0">
                <a:solidFill>
                  <a:srgbClr val="FF0000"/>
                </a:solidFill>
              </a:rPr>
              <a:t>商品价格</a:t>
            </a:r>
            <a:r>
              <a:rPr lang="zh-CN" altLang="en-US" b="0" dirty="0"/>
              <a:t>从低到高</a:t>
            </a:r>
            <a:r>
              <a:rPr lang="en-US" altLang="zh-CN" b="0" dirty="0"/>
              <a:t>:</a:t>
            </a:r>
            <a:r>
              <a:rPr lang="en-US" altLang="zh-CN" b="0" dirty="0">
                <a:solidFill>
                  <a:srgbClr val="FF0000"/>
                </a:solidFill>
              </a:rPr>
              <a:t>   </a:t>
            </a:r>
            <a:r>
              <a:rPr lang="zh-CN" altLang="en-US" b="0" dirty="0">
                <a:highlight>
                  <a:srgbClr val="FFFF00"/>
                </a:highlight>
              </a:rPr>
              <a:t>丁</a:t>
            </a:r>
            <a:r>
              <a:rPr lang="zh-CN" altLang="en-US" b="0" dirty="0"/>
              <a:t>、</a:t>
            </a:r>
            <a:r>
              <a:rPr lang="zh-CN" altLang="en-US" b="0" dirty="0">
                <a:solidFill>
                  <a:schemeClr val="accent1">
                    <a:lumMod val="60000"/>
                    <a:lumOff val="40000"/>
                  </a:schemeClr>
                </a:solidFill>
              </a:rPr>
              <a:t>乙、</a:t>
            </a:r>
            <a:r>
              <a:rPr lang="zh-CN" altLang="en-US" b="0" dirty="0">
                <a:solidFill>
                  <a:schemeClr val="accent1">
                    <a:lumMod val="60000"/>
                    <a:lumOff val="40000"/>
                  </a:schemeClr>
                </a:solidFill>
                <a:highlight>
                  <a:srgbClr val="00FF00"/>
                </a:highlight>
              </a:rPr>
              <a:t>丙</a:t>
            </a:r>
            <a:r>
              <a:rPr lang="zh-CN" altLang="en-US" b="0" dirty="0"/>
              <a:t>、甲</a:t>
            </a:r>
            <a:endParaRPr lang="en-US" altLang="zh-CN" b="0" dirty="0"/>
          </a:p>
          <a:p>
            <a:pPr marL="0" indent="0">
              <a:buNone/>
            </a:pPr>
            <a:r>
              <a:rPr lang="zh-CN" altLang="en-US" b="0" dirty="0">
                <a:solidFill>
                  <a:srgbClr val="FF0000"/>
                </a:solidFill>
              </a:rPr>
              <a:t>再</a:t>
            </a:r>
            <a:r>
              <a:rPr lang="zh-CN" altLang="en-US" b="0" dirty="0"/>
              <a:t>按照</a:t>
            </a:r>
            <a:r>
              <a:rPr lang="zh-CN" altLang="en-US" b="0" dirty="0">
                <a:solidFill>
                  <a:srgbClr val="FF0000"/>
                </a:solidFill>
              </a:rPr>
              <a:t>商品销量</a:t>
            </a:r>
            <a:r>
              <a:rPr lang="zh-CN" altLang="en-US" b="0" dirty="0"/>
              <a:t>从高到低：</a:t>
            </a:r>
            <a:r>
              <a:rPr lang="zh-CN" altLang="en-US" b="0" dirty="0">
                <a:solidFill>
                  <a:schemeClr val="accent1">
                    <a:lumMod val="60000"/>
                    <a:lumOff val="40000"/>
                  </a:schemeClr>
                </a:solidFill>
                <a:highlight>
                  <a:srgbClr val="FFFF00"/>
                </a:highlight>
              </a:rPr>
              <a:t>丁</a:t>
            </a:r>
            <a:r>
              <a:rPr lang="zh-CN" altLang="en-US" b="0" dirty="0"/>
              <a:t>、</a:t>
            </a:r>
            <a:r>
              <a:rPr lang="zh-CN" altLang="en-US" b="0" dirty="0">
                <a:highlight>
                  <a:srgbClr val="FFFF00"/>
                </a:highlight>
              </a:rPr>
              <a:t>丙</a:t>
            </a:r>
            <a:r>
              <a:rPr lang="zh-CN" altLang="en-US" b="0" dirty="0"/>
              <a:t>、乙、甲</a:t>
            </a:r>
            <a:endParaRPr lang="en-US" altLang="zh-CN" b="0" dirty="0"/>
          </a:p>
          <a:p>
            <a:pPr>
              <a:buFont typeface="Wingdings" panose="05000000000000000000" pitchFamily="2" charset="2"/>
              <a:buChar char="ü"/>
            </a:pPr>
            <a:r>
              <a:rPr lang="zh-CN" altLang="en-US" b="0" dirty="0"/>
              <a:t>能保证按照商品销量</a:t>
            </a:r>
            <a:r>
              <a:rPr lang="zh-CN" altLang="en-US" b="0" u="sng" dirty="0">
                <a:solidFill>
                  <a:srgbClr val="FF0000"/>
                </a:solidFill>
              </a:rPr>
              <a:t>高</a:t>
            </a:r>
            <a:r>
              <a:rPr lang="zh-CN" altLang="en-US" b="0" u="sng" dirty="0"/>
              <a:t>到</a:t>
            </a:r>
            <a:r>
              <a:rPr lang="zh-CN" altLang="en-US" b="0" u="sng" dirty="0">
                <a:solidFill>
                  <a:srgbClr val="FF0000"/>
                </a:solidFill>
              </a:rPr>
              <a:t>低</a:t>
            </a:r>
            <a:r>
              <a:rPr lang="zh-CN" altLang="en-US" b="0" dirty="0"/>
              <a:t>进行排序后，「价格低」的商品</a:t>
            </a:r>
            <a:r>
              <a:rPr lang="zh-CN" altLang="en-US" b="0" dirty="0">
                <a:highlight>
                  <a:srgbClr val="FFFF00"/>
                </a:highlight>
              </a:rPr>
              <a:t>任然保持在前面</a:t>
            </a:r>
            <a:r>
              <a:rPr lang="zh-CN" altLang="en-US" b="0" dirty="0"/>
              <a:t>。</a:t>
            </a:r>
            <a:endParaRPr lang="en-US" altLang="zh-CN" sz="2800" b="0" dirty="0"/>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t>稳定性的意义</a:t>
            </a:r>
          </a:p>
        </p:txBody>
      </p:sp>
    </p:spTree>
    <p:extLst>
      <p:ext uri="{BB962C8B-B14F-4D97-AF65-F5344CB8AC3E}">
        <p14:creationId xmlns:p14="http://schemas.microsoft.com/office/powerpoint/2010/main" val="3847228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构造大顶堆</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1573465"/>
            <a:ext cx="6058746" cy="4780952"/>
          </a:xfrm>
          <a:prstGeom prst="rect">
            <a:avLst/>
          </a:prstGeom>
          <a:noFill/>
          <a:ln>
            <a:noFill/>
          </a:ln>
        </p:spPr>
      </p:pic>
      <p:sp>
        <p:nvSpPr>
          <p:cNvPr id="2" name="矩形 1">
            <a:extLst>
              <a:ext uri="{FF2B5EF4-FFF2-40B4-BE49-F238E27FC236}">
                <a16:creationId xmlns:a16="http://schemas.microsoft.com/office/drawing/2014/main" id="{BB391C9D-2121-4E8C-8F75-63DB100B4570}"/>
              </a:ext>
            </a:extLst>
          </p:cNvPr>
          <p:cNvSpPr/>
          <p:nvPr/>
        </p:nvSpPr>
        <p:spPr>
          <a:xfrm>
            <a:off x="7056329" y="2686668"/>
            <a:ext cx="4304778" cy="2062103"/>
          </a:xfrm>
          <a:prstGeom prst="rect">
            <a:avLst/>
          </a:prstGeom>
        </p:spPr>
        <p:txBody>
          <a:bodyPr wrap="square">
            <a:spAutoFit/>
          </a:bodyPr>
          <a:lstStyle/>
          <a:p>
            <a:r>
              <a:rPr lang="zh-CN" altLang="zh-CN" sz="3200" dirty="0">
                <a:latin typeface="华文楷体" panose="02010600040101010101" pitchFamily="2" charset="-122"/>
                <a:ea typeface="华文楷体" panose="02010600040101010101" pitchFamily="2" charset="-122"/>
              </a:rPr>
              <a:t>对序列</a:t>
            </a: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从</a:t>
            </a:r>
            <a:r>
              <a:rPr lang="zh-CN" altLang="zh-CN" sz="3200" dirty="0">
                <a:solidFill>
                  <a:srgbClr val="FF0000"/>
                </a:solidFill>
                <a:latin typeface="华文楷体" panose="02010600040101010101" pitchFamily="2" charset="-122"/>
                <a:ea typeface="华文楷体" panose="02010600040101010101" pitchFamily="2" charset="-122"/>
              </a:rPr>
              <a:t>后</a:t>
            </a: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往</a:t>
            </a:r>
            <a:r>
              <a:rPr lang="zh-CN" altLang="zh-CN" sz="3200" dirty="0">
                <a:solidFill>
                  <a:srgbClr val="FF0000"/>
                </a:solidFill>
                <a:latin typeface="华文楷体" panose="02010600040101010101" pitchFamily="2" charset="-122"/>
                <a:ea typeface="华文楷体" panose="02010600040101010101" pitchFamily="2" charset="-122"/>
              </a:rPr>
              <a:t>前</a:t>
            </a:r>
            <a:r>
              <a:rPr lang="zh-CN" altLang="zh-CN" sz="3200" dirty="0">
                <a:latin typeface="华文楷体" panose="02010600040101010101" pitchFamily="2" charset="-122"/>
                <a:ea typeface="华文楷体" panose="02010600040101010101" pitchFamily="2" charset="-122"/>
              </a:rPr>
              <a:t>逐一做元素检查、调整使得以该元素为根的二叉树满足大顶堆的定义。</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782004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构造大顶堆（续）</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485765" y="1634979"/>
            <a:ext cx="9220470" cy="4125361"/>
          </a:xfrm>
          <a:prstGeom prst="rect">
            <a:avLst/>
          </a:prstGeom>
          <a:noFill/>
          <a:ln>
            <a:noFill/>
          </a:ln>
        </p:spPr>
      </p:pic>
    </p:spTree>
    <p:extLst>
      <p:ext uri="{BB962C8B-B14F-4D97-AF65-F5344CB8AC3E}">
        <p14:creationId xmlns:p14="http://schemas.microsoft.com/office/powerpoint/2010/main" val="19688477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构造大顶堆（续）</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597236" y="1605408"/>
            <a:ext cx="8661189" cy="3823842"/>
          </a:xfrm>
          <a:prstGeom prst="rect">
            <a:avLst/>
          </a:prstGeom>
          <a:noFill/>
          <a:ln>
            <a:noFill/>
          </a:ln>
        </p:spPr>
      </p:pic>
    </p:spTree>
    <p:extLst>
      <p:ext uri="{BB962C8B-B14F-4D97-AF65-F5344CB8AC3E}">
        <p14:creationId xmlns:p14="http://schemas.microsoft.com/office/powerpoint/2010/main" val="331209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构造大顶堆（续）</a:t>
            </a:r>
          </a:p>
        </p:txBody>
      </p:sp>
      <p:pic>
        <p:nvPicPr>
          <p:cNvPr id="2" name="图片 1">
            <a:extLst>
              <a:ext uri="{FF2B5EF4-FFF2-40B4-BE49-F238E27FC236}">
                <a16:creationId xmlns:a16="http://schemas.microsoft.com/office/drawing/2014/main" id="{84A3B5DA-1B1C-40E7-BF2C-2BE5A6C8DD40}"/>
              </a:ext>
            </a:extLst>
          </p:cNvPr>
          <p:cNvPicPr>
            <a:picLocks noChangeAspect="1"/>
          </p:cNvPicPr>
          <p:nvPr/>
        </p:nvPicPr>
        <p:blipFill>
          <a:blip r:embed="rId3"/>
          <a:stretch>
            <a:fillRect/>
          </a:stretch>
        </p:blipFill>
        <p:spPr>
          <a:xfrm>
            <a:off x="2969516" y="1634711"/>
            <a:ext cx="4524375" cy="4791075"/>
          </a:xfrm>
          <a:prstGeom prst="rect">
            <a:avLst/>
          </a:prstGeom>
        </p:spPr>
      </p:pic>
    </p:spTree>
    <p:extLst>
      <p:ext uri="{BB962C8B-B14F-4D97-AF65-F5344CB8AC3E}">
        <p14:creationId xmlns:p14="http://schemas.microsoft.com/office/powerpoint/2010/main" val="1424829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堆排序</a:t>
            </a:r>
          </a:p>
        </p:txBody>
      </p:sp>
      <p:sp>
        <p:nvSpPr>
          <p:cNvPr id="2" name="文本框 1"/>
          <p:cNvSpPr txBox="1"/>
          <p:nvPr/>
        </p:nvSpPr>
        <p:spPr>
          <a:xfrm>
            <a:off x="341460" y="1764433"/>
            <a:ext cx="11621724" cy="2400657"/>
          </a:xfrm>
          <a:prstGeom prst="rect">
            <a:avLst/>
          </a:prstGeom>
          <a:noFill/>
        </p:spPr>
        <p:txBody>
          <a:bodyPr wrap="square" rtlCol="0">
            <a:spAutoFit/>
          </a:bodyPr>
          <a:lstStyle>
            <a:defPPr>
              <a:defRPr lang="zh-CN"/>
            </a:defPPr>
            <a:lvl1pPr>
              <a:defRPr sz="3600"/>
            </a:lvl1pPr>
          </a:lstStyle>
          <a:p>
            <a:pPr marL="457200" indent="-457200">
              <a:buFont typeface="Wingdings" panose="05000000000000000000" pitchFamily="2" charset="2"/>
              <a:buChar char="Ø"/>
            </a:pPr>
            <a:r>
              <a:rPr lang="zh-CN" altLang="en-US" sz="3000" dirty="0">
                <a:latin typeface="华文楷体" panose="02010600040101010101" pitchFamily="2" charset="-122"/>
                <a:ea typeface="华文楷体" panose="02010600040101010101" pitchFamily="2" charset="-122"/>
              </a:rPr>
              <a:t>将</a:t>
            </a:r>
            <a:r>
              <a:rPr lang="zh-CN" altLang="zh-CN" sz="3000" dirty="0">
                <a:latin typeface="华文楷体" panose="02010600040101010101" pitchFamily="2" charset="-122"/>
                <a:ea typeface="华文楷体" panose="02010600040101010101" pitchFamily="2" charset="-122"/>
              </a:rPr>
              <a:t>存于数组中的序列看作是一棵完全二叉树的顺序存储。</a:t>
            </a:r>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3000" dirty="0">
                <a:latin typeface="华文楷体" panose="02010600040101010101" pitchFamily="2" charset="-122"/>
                <a:ea typeface="华文楷体" panose="02010600040101010101" pitchFamily="2" charset="-122"/>
              </a:rPr>
              <a:t>首先</a:t>
            </a:r>
            <a:r>
              <a:rPr lang="zh-CN" altLang="zh-CN" sz="3000" dirty="0">
                <a:latin typeface="华文楷体" panose="02010600040101010101" pitchFamily="2" charset="-122"/>
                <a:ea typeface="华文楷体" panose="02010600040101010101" pitchFamily="2" charset="-122"/>
              </a:rPr>
              <a:t>按照堆的概念调整之，使之成为一个</a:t>
            </a:r>
            <a:r>
              <a:rPr lang="zh-CN" altLang="zh-CN" sz="3000" dirty="0">
                <a:solidFill>
                  <a:schemeClr val="accent1">
                    <a:lumMod val="60000"/>
                    <a:lumOff val="40000"/>
                  </a:schemeClr>
                </a:solidFill>
                <a:latin typeface="华文楷体" panose="02010600040101010101" pitchFamily="2" charset="-122"/>
                <a:ea typeface="华文楷体" panose="02010600040101010101" pitchFamily="2" charset="-122"/>
              </a:rPr>
              <a:t>大顶</a:t>
            </a:r>
            <a:r>
              <a:rPr lang="zh-CN" altLang="zh-CN" sz="3000" dirty="0">
                <a:latin typeface="华文楷体" panose="02010600040101010101" pitchFamily="2" charset="-122"/>
                <a:ea typeface="华文楷体" panose="02010600040101010101" pitchFamily="2" charset="-122"/>
              </a:rPr>
              <a:t>堆。</a:t>
            </a:r>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000" dirty="0">
                <a:latin typeface="华文楷体" panose="02010600040101010101" pitchFamily="2" charset="-122"/>
                <a:ea typeface="华文楷体" panose="02010600040101010101" pitchFamily="2" charset="-122"/>
              </a:rPr>
              <a:t>摘取大顶，</a:t>
            </a:r>
            <a:r>
              <a:rPr lang="zh-CN" altLang="zh-CN" sz="3000" dirty="0">
                <a:solidFill>
                  <a:schemeClr val="accent1">
                    <a:lumMod val="60000"/>
                    <a:lumOff val="40000"/>
                  </a:schemeClr>
                </a:solidFill>
                <a:latin typeface="华文楷体" panose="02010600040101010101" pitchFamily="2" charset="-122"/>
                <a:ea typeface="华文楷体" panose="02010600040101010101" pitchFamily="2" charset="-122"/>
              </a:rPr>
              <a:t>换到</a:t>
            </a:r>
            <a:r>
              <a:rPr lang="zh-CN" altLang="zh-CN" sz="3000" dirty="0">
                <a:latin typeface="华文楷体" panose="02010600040101010101" pitchFamily="2" charset="-122"/>
                <a:ea typeface="华文楷体" panose="02010600040101010101" pitchFamily="2" charset="-122"/>
              </a:rPr>
              <a:t>待处理元素</a:t>
            </a:r>
            <a:r>
              <a:rPr lang="zh-CN" altLang="zh-CN" sz="3000" dirty="0">
                <a:solidFill>
                  <a:schemeClr val="accent1">
                    <a:lumMod val="60000"/>
                    <a:lumOff val="40000"/>
                  </a:schemeClr>
                </a:solidFill>
                <a:latin typeface="华文楷体" panose="02010600040101010101" pitchFamily="2" charset="-122"/>
                <a:ea typeface="华文楷体" panose="02010600040101010101" pitchFamily="2" charset="-122"/>
              </a:rPr>
              <a:t>最后</a:t>
            </a:r>
            <a:r>
              <a:rPr lang="zh-CN" altLang="zh-CN" sz="3000" dirty="0">
                <a:latin typeface="华文楷体" panose="02010600040101010101" pitchFamily="2" charset="-122"/>
                <a:ea typeface="华文楷体" panose="02010600040101010101" pitchFamily="2" charset="-122"/>
              </a:rPr>
              <a:t>位置</a:t>
            </a:r>
            <a:r>
              <a:rPr lang="zh-CN" altLang="en-US" sz="3000" dirty="0">
                <a:latin typeface="华文楷体" panose="02010600040101010101" pitchFamily="2" charset="-122"/>
                <a:ea typeface="华文楷体" panose="02010600040101010101" pitchFamily="2" charset="-122"/>
              </a:rPr>
              <a:t>。</a:t>
            </a:r>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000" dirty="0">
                <a:latin typeface="华文楷体" panose="02010600040101010101" pitchFamily="2" charset="-122"/>
                <a:ea typeface="华文楷体" panose="02010600040101010101" pitchFamily="2" charset="-122"/>
              </a:rPr>
              <a:t>继续调整新的根使之满足大顶堆概念，得到次大元素</a:t>
            </a:r>
            <a:r>
              <a:rPr lang="zh-CN" altLang="en-US" sz="3000" dirty="0">
                <a:latin typeface="华文楷体" panose="02010600040101010101" pitchFamily="2" charset="-122"/>
                <a:ea typeface="华文楷体" panose="02010600040101010101" pitchFamily="2" charset="-122"/>
              </a:rPr>
              <a:t>。</a:t>
            </a:r>
            <a:endParaRPr lang="en-US" altLang="zh-CN" sz="30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000" dirty="0">
                <a:latin typeface="华文楷体" panose="02010600040101010101" pitchFamily="2" charset="-122"/>
                <a:ea typeface="华文楷体" panose="02010600040101010101" pitchFamily="2" charset="-122"/>
              </a:rPr>
              <a:t>继续后移，直到序列中元素全部有序。</a:t>
            </a:r>
            <a:endParaRPr lang="zh-CN" altLang="en-US" sz="3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38676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堆排序</a:t>
            </a:r>
          </a:p>
        </p:txBody>
      </p:sp>
      <p:pic>
        <p:nvPicPr>
          <p:cNvPr id="2" name="图片 1">
            <a:extLst>
              <a:ext uri="{FF2B5EF4-FFF2-40B4-BE49-F238E27FC236}">
                <a16:creationId xmlns:a16="http://schemas.microsoft.com/office/drawing/2014/main" id="{21F6DF4A-BF3A-45DE-920B-E2C7830F4BA3}"/>
              </a:ext>
            </a:extLst>
          </p:cNvPr>
          <p:cNvPicPr>
            <a:picLocks noChangeAspect="1"/>
          </p:cNvPicPr>
          <p:nvPr/>
        </p:nvPicPr>
        <p:blipFill>
          <a:blip r:embed="rId3"/>
          <a:stretch>
            <a:fillRect/>
          </a:stretch>
        </p:blipFill>
        <p:spPr>
          <a:xfrm>
            <a:off x="1381125" y="1551791"/>
            <a:ext cx="9429750" cy="4781550"/>
          </a:xfrm>
          <a:prstGeom prst="rect">
            <a:avLst/>
          </a:prstGeom>
        </p:spPr>
      </p:pic>
    </p:spTree>
    <p:extLst>
      <p:ext uri="{BB962C8B-B14F-4D97-AF65-F5344CB8AC3E}">
        <p14:creationId xmlns:p14="http://schemas.microsoft.com/office/powerpoint/2010/main" val="11247428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堆排序</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339296" y="1555888"/>
            <a:ext cx="9474477" cy="4666008"/>
          </a:xfrm>
          <a:prstGeom prst="rect">
            <a:avLst/>
          </a:prstGeom>
          <a:noFill/>
          <a:ln>
            <a:noFill/>
          </a:ln>
        </p:spPr>
      </p:pic>
    </p:spTree>
    <p:extLst>
      <p:ext uri="{BB962C8B-B14F-4D97-AF65-F5344CB8AC3E}">
        <p14:creationId xmlns:p14="http://schemas.microsoft.com/office/powerpoint/2010/main" val="189255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堆排序</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385653" y="1492319"/>
            <a:ext cx="7301147" cy="4689820"/>
          </a:xfrm>
          <a:prstGeom prst="rect">
            <a:avLst/>
          </a:prstGeom>
          <a:noFill/>
          <a:ln>
            <a:noFill/>
          </a:ln>
        </p:spPr>
      </p:pic>
      <p:sp>
        <p:nvSpPr>
          <p:cNvPr id="2" name="文本框 1"/>
          <p:cNvSpPr txBox="1"/>
          <p:nvPr/>
        </p:nvSpPr>
        <p:spPr>
          <a:xfrm>
            <a:off x="315756" y="6065858"/>
            <a:ext cx="12330347" cy="523220"/>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数组中元素为：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18</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26</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72(a)</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72(b)</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有序！</a:t>
            </a:r>
          </a:p>
        </p:txBody>
      </p:sp>
    </p:spTree>
    <p:extLst>
      <p:ext uri="{BB962C8B-B14F-4D97-AF65-F5344CB8AC3E}">
        <p14:creationId xmlns:p14="http://schemas.microsoft.com/office/powerpoint/2010/main" val="20617908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9453" y="1397901"/>
            <a:ext cx="5648792" cy="5060598"/>
          </a:xfrm>
        </p:spPr>
        <p:txBody>
          <a:bodyPr>
            <a:noAutofit/>
          </a:bodyPr>
          <a:lstStyle/>
          <a:p>
            <a:pPr marL="0" indent="0">
              <a:lnSpc>
                <a:spcPct val="130000"/>
              </a:lnSpc>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lnSpc>
                <a:spcPct val="130000"/>
              </a:lnSpc>
              <a:buNone/>
            </a:pPr>
            <a:r>
              <a:rPr lang="en-US" altLang="zh-CN" b="0" dirty="0">
                <a:ea typeface="华文楷体" panose="02010600040101010101" pitchFamily="2" charset="-122"/>
                <a:cs typeface="Times New Roman" panose="02020603050405020304" pitchFamily="18" charset="0"/>
              </a:rPr>
              <a:t>void </a:t>
            </a:r>
            <a:r>
              <a:rPr lang="en-US" altLang="zh-CN" b="0" dirty="0" err="1">
                <a:ea typeface="华文楷体" panose="02010600040101010101" pitchFamily="2" charset="-122"/>
                <a:cs typeface="Times New Roman" panose="02020603050405020304" pitchFamily="18" charset="0"/>
              </a:rPr>
              <a:t>heapSort</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a:t>
            </a:r>
            <a:endParaRPr lang="zh-CN" altLang="zh-CN" b="0" dirty="0">
              <a:ea typeface="华文楷体" panose="02010600040101010101" pitchFamily="2" charset="-122"/>
              <a:cs typeface="Times New Roman" panose="02020603050405020304" pitchFamily="18" charset="0"/>
            </a:endParaRPr>
          </a:p>
          <a:p>
            <a:pPr marL="0" indent="0">
              <a:lnSpc>
                <a:spcPct val="13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 j;</a:t>
            </a:r>
            <a:endParaRPr lang="zh-CN" altLang="zh-CN" b="0" dirty="0">
              <a:ea typeface="华文楷体" panose="02010600040101010101" pitchFamily="2" charset="-122"/>
              <a:cs typeface="Times New Roman" panose="02020603050405020304" pitchFamily="18" charset="0"/>
            </a:endParaRPr>
          </a:p>
          <a:p>
            <a:pPr marL="0" indent="0">
              <a:lnSpc>
                <a:spcPct val="130000"/>
              </a:lnSpc>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temp;</a:t>
            </a:r>
            <a:endParaRPr lang="zh-CN" altLang="zh-CN" b="0" dirty="0">
              <a:ea typeface="华文楷体" panose="02010600040101010101" pitchFamily="2" charset="-122"/>
              <a:cs typeface="Times New Roman" panose="02020603050405020304" pitchFamily="18" charset="0"/>
            </a:endParaRPr>
          </a:p>
          <a:p>
            <a:pPr marL="0" indent="0">
              <a:lnSpc>
                <a:spcPct val="130000"/>
              </a:lnSpc>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从倒数第一个非叶子结点开始调整，</a:t>
            </a:r>
            <a:endParaRPr lang="en-US" altLang="zh-CN" b="0" dirty="0">
              <a:ea typeface="华文楷体" panose="02010600040101010101" pitchFamily="2" charset="-122"/>
              <a:cs typeface="Times New Roman" panose="02020603050405020304" pitchFamily="18" charset="0"/>
            </a:endParaRPr>
          </a:p>
          <a:p>
            <a:pPr marL="0" indent="0">
              <a:lnSpc>
                <a:spcPct val="130000"/>
              </a:lnSpc>
              <a:buNone/>
            </a:pP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首次建立大顶堆</a:t>
            </a:r>
          </a:p>
          <a:p>
            <a:pPr marL="0" indent="0">
              <a:lnSpc>
                <a:spcPct val="130000"/>
              </a:lnSpc>
              <a:buNone/>
            </a:pPr>
            <a:r>
              <a:rPr lang="en-US" altLang="zh-CN" b="0" dirty="0">
                <a:ea typeface="华文楷体" panose="02010600040101010101" pitchFamily="2" charset="-122"/>
                <a:cs typeface="Times New Roman" panose="02020603050405020304" pitchFamily="18" charset="0"/>
              </a:rPr>
              <a:t>    for (</a:t>
            </a:r>
            <a:r>
              <a:rPr lang="en-US" altLang="zh-CN" b="0" dirty="0" err="1">
                <a:ea typeface="华文楷体" panose="02010600040101010101" pitchFamily="2" charset="-122"/>
                <a:cs typeface="Times New Roman" panose="02020603050405020304" pitchFamily="18" charset="0"/>
              </a:rPr>
              <a:t>i</a:t>
            </a:r>
            <a:r>
              <a:rPr lang="en-US" altLang="zh-CN" b="0">
                <a:ea typeface="华文楷体" panose="02010600040101010101" pitchFamily="2" charset="-122"/>
                <a:cs typeface="Times New Roman" panose="02020603050405020304" pitchFamily="18" charset="0"/>
              </a:rPr>
              <a:t>=(n/2-1);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&gt;=0;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lnSpc>
                <a:spcPct val="130000"/>
              </a:lnSpc>
              <a:buNone/>
            </a:pPr>
            <a:r>
              <a:rPr lang="en-US" altLang="zh-CN" b="0" dirty="0">
                <a:ea typeface="华文楷体" panose="02010600040101010101" pitchFamily="2" charset="-122"/>
                <a:cs typeface="Times New Roman" panose="02020603050405020304" pitchFamily="18" charset="0"/>
              </a:rPr>
              <a:t>        adjust(a, n,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堆排序算法实现</a:t>
            </a:r>
          </a:p>
        </p:txBody>
      </p:sp>
      <p:sp>
        <p:nvSpPr>
          <p:cNvPr id="2" name="文本框 1"/>
          <p:cNvSpPr txBox="1"/>
          <p:nvPr/>
        </p:nvSpPr>
        <p:spPr>
          <a:xfrm>
            <a:off x="6232850" y="1342258"/>
            <a:ext cx="5959150" cy="5439438"/>
          </a:xfrm>
          <a:prstGeom prst="rect">
            <a:avLst/>
          </a:prstGeom>
          <a:noFill/>
        </p:spPr>
        <p:txBody>
          <a:bodyPr wrap="square" rtlCol="0">
            <a:spAutoFit/>
          </a:bodyPr>
          <a:lstStyle/>
          <a:p>
            <a:pPr>
              <a:lnSpc>
                <a:spcPct val="130000"/>
              </a:lnSpc>
              <a:spcBef>
                <a:spcPts val="1000"/>
              </a:spcBef>
              <a:buClr>
                <a:schemeClr val="accent1"/>
              </a:buClr>
              <a:buSzPct val="100000"/>
            </a:pPr>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换大顶，逐次减少参与的元素，</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3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重新调整为大顶堆</a:t>
            </a:r>
          </a:p>
          <a:p>
            <a:pPr>
              <a:lnSpc>
                <a:spcPct val="13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for (j=n-1; j&gt;=1; j--)</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3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大顶和第</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个位置元素交换</a:t>
            </a:r>
          </a:p>
          <a:p>
            <a:pPr>
              <a:lnSpc>
                <a:spcPct val="13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temp = a[0];  a[0] = a[j];   a[j] = temp;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3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调整第</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个元素</a:t>
            </a:r>
          </a:p>
          <a:p>
            <a:pPr>
              <a:lnSpc>
                <a:spcPct val="13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adjust(a, j, 0);</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3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30000"/>
              </a:lnSpc>
              <a:spcBef>
                <a:spcPts val="1000"/>
              </a:spcBef>
              <a:buClr>
                <a:schemeClr val="accent1"/>
              </a:buClr>
              <a:buSzPct val="100000"/>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6027576" y="1363960"/>
            <a:ext cx="37322" cy="54177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290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9453" y="1397901"/>
            <a:ext cx="5648792" cy="5060598"/>
          </a:xfrm>
        </p:spPr>
        <p:txBody>
          <a:bodyPr>
            <a:noAutofit/>
          </a:bodyPr>
          <a:lstStyle/>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void adjust(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对尺寸为</a:t>
            </a:r>
            <a:r>
              <a:rPr lang="en-US" altLang="zh-CN" b="0" dirty="0">
                <a:ea typeface="华文楷体" panose="02010600040101010101" pitchFamily="2" charset="-122"/>
                <a:cs typeface="Times New Roman" panose="02020603050405020304" pitchFamily="18" charset="0"/>
              </a:rPr>
              <a:t>n</a:t>
            </a:r>
            <a:r>
              <a:rPr lang="zh-CN" altLang="zh-CN" b="0" dirty="0">
                <a:ea typeface="华文楷体" panose="02010600040101010101" pitchFamily="2" charset="-122"/>
                <a:cs typeface="Times New Roman" panose="02020603050405020304" pitchFamily="18" charset="0"/>
              </a:rPr>
              <a:t>的数组</a:t>
            </a:r>
            <a:r>
              <a:rPr lang="en-US" altLang="zh-CN" b="0" dirty="0">
                <a:ea typeface="华文楷体" panose="02010600040101010101" pitchFamily="2" charset="-122"/>
                <a:cs typeface="Times New Roman" panose="02020603050405020304" pitchFamily="18" charset="0"/>
              </a:rPr>
              <a:t>a</a:t>
            </a:r>
            <a:r>
              <a:rPr lang="zh-CN" altLang="zh-CN" b="0" dirty="0">
                <a:ea typeface="华文楷体" panose="02010600040101010101" pitchFamily="2" charset="-122"/>
                <a:cs typeface="Times New Roman" panose="02020603050405020304" pitchFamily="18" charset="0"/>
              </a:rPr>
              <a:t>，假设根为</a:t>
            </a:r>
            <a:r>
              <a:rPr lang="en-US" altLang="zh-CN" b="0" dirty="0">
                <a:ea typeface="华文楷体" panose="02010600040101010101" pitchFamily="2" charset="-122"/>
                <a:cs typeface="Times New Roman" panose="02020603050405020304" pitchFamily="18" charset="0"/>
              </a:rPr>
              <a:t>0</a:t>
            </a:r>
            <a:r>
              <a:rPr lang="zh-CN" altLang="zh-CN" b="0" dirty="0">
                <a:ea typeface="华文楷体" panose="02010600040101010101" pitchFamily="2" charset="-122"/>
                <a:cs typeface="Times New Roman" panose="02020603050405020304" pitchFamily="18" charset="0"/>
              </a:rPr>
              <a:t>下</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标元素，调整下标为</a:t>
            </a:r>
            <a:r>
              <a:rPr lang="en-US" altLang="zh-CN" b="0" dirty="0" err="1">
                <a:ea typeface="华文楷体" panose="02010600040101010101" pitchFamily="2" charset="-122"/>
                <a:cs typeface="Times New Roman" panose="02020603050405020304" pitchFamily="18" charset="0"/>
              </a:rPr>
              <a:t>i</a:t>
            </a:r>
            <a:r>
              <a:rPr lang="zh-CN" altLang="zh-CN" b="0" dirty="0">
                <a:ea typeface="华文楷体" panose="02010600040101010101" pitchFamily="2" charset="-122"/>
                <a:cs typeface="Times New Roman" panose="02020603050405020304" pitchFamily="18" charset="0"/>
              </a:rPr>
              <a:t>的元素，使</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得以</a:t>
            </a:r>
            <a:r>
              <a:rPr lang="en-US" altLang="zh-CN" b="0" dirty="0" err="1">
                <a:ea typeface="华文楷体" panose="02010600040101010101" pitchFamily="2" charset="-122"/>
                <a:cs typeface="Times New Roman" panose="02020603050405020304" pitchFamily="18" charset="0"/>
              </a:rPr>
              <a:t>i</a:t>
            </a:r>
            <a:r>
              <a:rPr lang="zh-CN" altLang="zh-CN" b="0" dirty="0">
                <a:ea typeface="华文楷体" panose="02010600040101010101" pitchFamily="2" charset="-122"/>
                <a:cs typeface="Times New Roman" panose="02020603050405020304" pitchFamily="18" charset="0"/>
              </a:rPr>
              <a:t>为根的二叉树为一个大顶堆。</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maxChild</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temp;</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while (true)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    </a:t>
            </a:r>
            <a:r>
              <a:rPr lang="en-US" altLang="zh-CN" b="0" dirty="0" err="1">
                <a:ea typeface="华文楷体" panose="02010600040101010101" pitchFamily="2" charset="-122"/>
                <a:cs typeface="Times New Roman" panose="02020603050405020304" pitchFamily="18" charset="0"/>
              </a:rPr>
              <a:t>maxChild</a:t>
            </a:r>
            <a:r>
              <a:rPr lang="en-US" altLang="zh-CN" b="0" dirty="0">
                <a:ea typeface="华文楷体" panose="02010600040101010101" pitchFamily="2" charset="-122"/>
                <a:cs typeface="Times New Roman" panose="02020603050405020304" pitchFamily="18" charset="0"/>
              </a:rPr>
              <a:t> = 2*i+1;  //</a:t>
            </a:r>
            <a:r>
              <a:rPr lang="en-US" altLang="zh-CN" b="0" dirty="0" err="1">
                <a:ea typeface="华文楷体" panose="02010600040101010101" pitchFamily="2" charset="-122"/>
                <a:cs typeface="Times New Roman" panose="02020603050405020304" pitchFamily="18" charset="0"/>
              </a:rPr>
              <a:t>i</a:t>
            </a:r>
            <a:r>
              <a:rPr lang="zh-CN" altLang="zh-CN" b="0" dirty="0">
                <a:ea typeface="华文楷体" panose="02010600040101010101" pitchFamily="2" charset="-122"/>
                <a:cs typeface="Times New Roman" panose="02020603050405020304" pitchFamily="18" charset="0"/>
              </a:rPr>
              <a:t>的左子下标</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堆排序算法实现</a:t>
            </a:r>
          </a:p>
        </p:txBody>
      </p:sp>
      <p:sp>
        <p:nvSpPr>
          <p:cNvPr id="2" name="文本框 1"/>
          <p:cNvSpPr txBox="1"/>
          <p:nvPr/>
        </p:nvSpPr>
        <p:spPr>
          <a:xfrm>
            <a:off x="5752931" y="1466867"/>
            <a:ext cx="6229739" cy="4955203"/>
          </a:xfrm>
          <a:prstGeom prst="rect">
            <a:avLst/>
          </a:prstGeom>
          <a:noFill/>
        </p:spPr>
        <p:txBody>
          <a:bodyPr wrap="square" rtlCol="0">
            <a:spAutoFit/>
          </a:bodyPr>
          <a:lstStyle/>
          <a:p>
            <a:r>
              <a:rPr lang="en-US" altLang="zh-CN" sz="2800" dirty="0"/>
              <a:t>      </a:t>
            </a:r>
            <a:r>
              <a:rPr lang="en-US" altLang="zh-CN" dirty="0"/>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if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maxChild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&gt;n-1) return;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(maxChild+1&lt;=n-1)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还有右子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(a[maxChild+1]</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maxChild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maxChild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右子最大</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maxChild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temp = 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maxChild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maxChild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temp;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maxChild</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继续向下调整</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6" name="直接连接符 5"/>
          <p:cNvCxnSpPr/>
          <p:nvPr/>
        </p:nvCxnSpPr>
        <p:spPr>
          <a:xfrm flipH="1">
            <a:off x="5971592" y="1346990"/>
            <a:ext cx="46653" cy="33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5550497" y="1363960"/>
            <a:ext cx="37322" cy="54177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633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待排序数据可全部一次性载入内存，排序只和内存打交道，在程序中的具体表现就是数据可以全部放入声明的一组变量中，该排序操作称为</a:t>
            </a:r>
            <a:r>
              <a:rPr lang="zh-CN" altLang="zh-CN" sz="3200" dirty="0">
                <a:latin typeface="华文楷体" panose="02010600040101010101" pitchFamily="2" charset="-122"/>
                <a:ea typeface="华文楷体" panose="02010600040101010101" pitchFamily="2" charset="-122"/>
              </a:rPr>
              <a:t>内排序</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如果待排序数据不能一次性全部载入内存，在排序过程中还需要进行内、外存之间的数据交换，在程序中的具体表现是数据只能分批从文件中读入内存变量中，该排序称为</a:t>
            </a:r>
            <a:r>
              <a:rPr lang="zh-CN" altLang="zh-CN" sz="3200" dirty="0">
                <a:latin typeface="华文楷体" panose="02010600040101010101" pitchFamily="2" charset="-122"/>
                <a:ea typeface="华文楷体" panose="02010600040101010101" pitchFamily="2" charset="-122"/>
              </a:rPr>
              <a:t>外部排序</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内排序</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外排序</a:t>
            </a:r>
          </a:p>
        </p:txBody>
      </p:sp>
    </p:spTree>
    <p:extLst>
      <p:ext uri="{BB962C8B-B14F-4D97-AF65-F5344CB8AC3E}">
        <p14:creationId xmlns:p14="http://schemas.microsoft.com/office/powerpoint/2010/main" val="307883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545740" cy="4720094"/>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堆排序时间消耗由两部分组成：</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初次建堆的时间消耗和摘取大顶的时间消耗。</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前者从形式上看时间复杂度是</a:t>
                </a:r>
                <a:r>
                  <a:rPr lang="en-US" altLang="zh-CN" sz="2800" b="0" dirty="0">
                    <a:ea typeface="华文楷体" panose="02010600040101010101" pitchFamily="2" charset="-122"/>
                    <a:cs typeface="Times New Roman" panose="02020603050405020304" pitchFamily="18" charset="0"/>
                  </a:rPr>
                  <a:t>O(n</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但实际可达</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后者从形式上看时间复杂度</a:t>
                </a:r>
                <a:r>
                  <a:rPr lang="zh-CN" altLang="en-US" sz="2800" b="0" dirty="0">
                    <a:ea typeface="华文楷体" panose="02010600040101010101" pitchFamily="2" charset="-122"/>
                    <a:cs typeface="Times New Roman" panose="02020603050405020304" pitchFamily="18" charset="0"/>
                  </a:rPr>
                  <a:t>也</a:t>
                </a:r>
                <a:r>
                  <a:rPr lang="zh-CN" altLang="zh-CN" sz="2800" b="0" dirty="0">
                    <a:ea typeface="华文楷体" panose="02010600040101010101" pitchFamily="2" charset="-122"/>
                    <a:cs typeface="Times New Roman" panose="02020603050405020304" pitchFamily="18" charset="0"/>
                  </a:rPr>
                  <a:t>是</a:t>
                </a:r>
                <a:r>
                  <a:rPr lang="en-US" altLang="zh-CN" sz="2800" b="0" dirty="0">
                    <a:ea typeface="华文楷体" panose="02010600040101010101" pitchFamily="2" charset="-122"/>
                    <a:cs typeface="Times New Roman" panose="02020603050405020304" pitchFamily="18" charset="0"/>
                  </a:rPr>
                  <a:t>O(n</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但实际</a:t>
                </a:r>
                <a:r>
                  <a:rPr lang="zh-CN" altLang="en-US" sz="2800" b="0" dirty="0">
                    <a:ea typeface="华文楷体" panose="02010600040101010101" pitchFamily="2" charset="-122"/>
                    <a:cs typeface="Times New Roman" panose="02020603050405020304" pitchFamily="18" charset="0"/>
                  </a:rPr>
                  <a:t>也</a:t>
                </a:r>
                <a:r>
                  <a:rPr lang="zh-CN" altLang="zh-CN" sz="2800" b="0" dirty="0">
                    <a:ea typeface="华文楷体" panose="02010600040101010101" pitchFamily="2" charset="-122"/>
                    <a:cs typeface="Times New Roman" panose="02020603050405020304" pitchFamily="18" charset="0"/>
                  </a:rPr>
                  <a:t>可达</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36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545740" cy="4720094"/>
              </a:xfrm>
              <a:blipFill>
                <a:blip r:embed="rId3"/>
                <a:stretch>
                  <a:fillRect l="-1056" t="-25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堆排序算法分析：</a:t>
            </a:r>
          </a:p>
        </p:txBody>
      </p:sp>
    </p:spTree>
    <p:extLst>
      <p:ext uri="{BB962C8B-B14F-4D97-AF65-F5344CB8AC3E}">
        <p14:creationId xmlns:p14="http://schemas.microsoft.com/office/powerpoint/2010/main" val="42024651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480681"/>
                <a:ext cx="11545740" cy="4720094"/>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建堆时间复杂度分析：</a:t>
                </a:r>
              </a:p>
              <a:p>
                <a:pPr marL="0" indent="0">
                  <a:buNone/>
                </a:pPr>
                <a:r>
                  <a:rPr lang="zh-CN" altLang="zh-CN" sz="2800" b="0" dirty="0">
                    <a:ea typeface="华文楷体" panose="02010600040101010101" pitchFamily="2" charset="-122"/>
                    <a:cs typeface="Times New Roman" panose="02020603050405020304" pitchFamily="18" charset="0"/>
                  </a:rPr>
                  <a:t>假设堆的高度为</a:t>
                </a:r>
                <a:r>
                  <a:rPr lang="en-US" altLang="zh-CN" sz="2800" b="0" dirty="0">
                    <a:ea typeface="华文楷体" panose="02010600040101010101" pitchFamily="2" charset="-122"/>
                    <a:cs typeface="Times New Roman" panose="02020603050405020304" pitchFamily="18" charset="0"/>
                  </a:rPr>
                  <a:t>h+1</a:t>
                </a:r>
                <a:r>
                  <a:rPr lang="zh-CN" altLang="zh-CN" sz="2800" b="0" dirty="0">
                    <a:ea typeface="华文楷体" panose="02010600040101010101" pitchFamily="2" charset="-122"/>
                    <a:cs typeface="Times New Roman" panose="02020603050405020304" pitchFamily="18" charset="0"/>
                  </a:rPr>
                  <a:t>，总的元素个数为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当堆是一个满二叉树时，有：</a:t>
                </a:r>
              </a:p>
              <a:p>
                <a:pPr marL="0" indent="0">
                  <a:buNone/>
                </a:pPr>
                <a:r>
                  <a:rPr lang="en-US" altLang="zh-CN" sz="2800" b="0" dirty="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i="1">
                            <a:latin typeface="Cambria Math" panose="02040503050406030204" pitchFamily="18" charset="0"/>
                          </a:rPr>
                          <m:t>2</m:t>
                        </m:r>
                      </m:e>
                      <m:sup>
                        <m:r>
                          <a:rPr lang="en-US" altLang="zh-CN" sz="2800" b="0" i="1">
                            <a:latin typeface="Cambria Math" panose="02040503050406030204" pitchFamily="18" charset="0"/>
                          </a:rPr>
                          <m:t>h</m:t>
                        </m:r>
                        <m:r>
                          <a:rPr lang="en-US" altLang="zh-CN" sz="2800" b="0" i="1">
                            <a:latin typeface="Cambria Math" panose="02040503050406030204" pitchFamily="18" charset="0"/>
                          </a:rPr>
                          <m:t>+1</m:t>
                        </m:r>
                      </m:sup>
                    </m:sSup>
                    <m:r>
                      <a:rPr lang="zh-CN" altLang="en-US" sz="2800" b="0" i="1">
                        <a:latin typeface="Cambria Math" panose="02040503050406030204" pitchFamily="18" charset="0"/>
                      </a:rPr>
                      <m:t>−</m:t>
                    </m:r>
                    <m:r>
                      <a:rPr lang="en-US" altLang="zh-CN" sz="2800" b="0" i="1">
                        <a:latin typeface="Cambria Math" panose="02040503050406030204" pitchFamily="18" charset="0"/>
                      </a:rPr>
                      <m:t>1</m:t>
                    </m:r>
                  </m:oMath>
                </a14:m>
                <a:r>
                  <a:rPr lang="en-US" altLang="zh-CN" sz="2800" b="0" dirty="0">
                    <a:ea typeface="华文楷体" panose="02010600040101010101" pitchFamily="2" charset="-122"/>
                    <a:cs typeface="Times New Roman" panose="02020603050405020304" pitchFamily="18" charset="0"/>
                  </a:rPr>
                  <a:t> </a:t>
                </a:r>
              </a:p>
              <a:p>
                <a:pPr marL="0" indent="0">
                  <a:buNone/>
                </a:pPr>
                <a:r>
                  <a:rPr lang="zh-CN" altLang="zh-CN" sz="2800" b="0" dirty="0">
                    <a:ea typeface="华文楷体" panose="02010600040101010101" pitchFamily="2" charset="-122"/>
                    <a:cs typeface="Times New Roman" panose="02020603050405020304" pitchFamily="18" charset="0"/>
                  </a:rPr>
                  <a:t>观察此堆，</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从后往前</a:t>
                </a:r>
                <a:r>
                  <a:rPr lang="zh-CN" altLang="zh-CN" sz="2800" b="0" dirty="0">
                    <a:ea typeface="华文楷体" panose="02010600040101010101" pitchFamily="2" charset="-122"/>
                    <a:cs typeface="Times New Roman" panose="02020603050405020304" pitchFamily="18" charset="0"/>
                  </a:rPr>
                  <a:t>逐个检查并调整各个非叶子结点时，比较并调整的最大次数为以</a:t>
                </a:r>
                <a:r>
                  <a:rPr lang="zh-CN" altLang="zh-CN" sz="2800" b="0" dirty="0">
                    <a:solidFill>
                      <a:srgbClr val="FF0000"/>
                    </a:solidFill>
                    <a:ea typeface="华文楷体" panose="02010600040101010101" pitchFamily="2" charset="-122"/>
                    <a:cs typeface="Times New Roman" panose="02020603050405020304" pitchFamily="18" charset="0"/>
                  </a:rPr>
                  <a:t>该结点为根的堆的高度</a:t>
                </a:r>
                <a:r>
                  <a:rPr lang="en-US" altLang="zh-CN" sz="2800" b="0" dirty="0">
                    <a:solidFill>
                      <a:srgbClr val="FF0000"/>
                    </a:solidFill>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480681"/>
                <a:ext cx="11545740" cy="4720094"/>
              </a:xfrm>
              <a:blipFill>
                <a:blip r:embed="rId3"/>
                <a:stretch>
                  <a:fillRect l="-1056" t="-25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堆排序算法分析：</a:t>
            </a:r>
          </a:p>
        </p:txBody>
      </p:sp>
    </p:spTree>
    <p:extLst>
      <p:ext uri="{BB962C8B-B14F-4D97-AF65-F5344CB8AC3E}">
        <p14:creationId xmlns:p14="http://schemas.microsoft.com/office/powerpoint/2010/main" val="18227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5"/>
                <a:ext cx="11545740" cy="5034419"/>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建堆时间复杂度分析：</a:t>
                </a:r>
                <a:endParaRPr lang="en-US" altLang="zh-CN" sz="2800" b="0" dirty="0">
                  <a:ea typeface="华文楷体" panose="02010600040101010101" pitchFamily="2" charset="-122"/>
                  <a:cs typeface="Times New Roman" panose="02020603050405020304" pitchFamily="18" charset="0"/>
                </a:endParaRPr>
              </a:p>
              <a:p>
                <a:pPr marL="0" indent="0">
                  <a:buNone/>
                </a:pPr>
                <a:endParaRPr lang="zh-CN"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第一批非叶子结点在倒数第二层，倒数第二层总的结点个数为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1</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倒数第三层总的结点个数为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2</m:t>
                        </m:r>
                      </m:sup>
                    </m:sSup>
                  </m:oMath>
                </a14:m>
                <a:r>
                  <a:rPr lang="zh-CN" altLang="zh-CN" sz="2800" b="0" dirty="0">
                    <a:ea typeface="华文楷体" panose="02010600040101010101" pitchFamily="2" charset="-122"/>
                    <a:cs typeface="Times New Roman" panose="02020603050405020304" pitchFamily="18" charset="0"/>
                  </a:rPr>
                  <a:t>个，各结点的比较调整最大次数为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根结点这层的结点个数为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r>
                          <a:rPr lang="zh-CN" altLang="en-US" sz="2800" b="0">
                            <a:latin typeface="Cambria Math" panose="02040503050406030204" pitchFamily="18" charset="0"/>
                          </a:rPr>
                          <m:t>−</m:t>
                        </m:r>
                        <m:r>
                          <a:rPr lang="en-US" altLang="zh-CN" sz="2800" b="0">
                            <a:latin typeface="Cambria Math" panose="02040503050406030204" pitchFamily="18" charset="0"/>
                          </a:rPr>
                          <m:t>h</m:t>
                        </m:r>
                      </m:sup>
                    </m:sSup>
                  </m:oMath>
                </a14:m>
                <a:r>
                  <a:rPr lang="en-US" altLang="zh-CN" sz="2800" b="0" dirty="0">
                    <a:ea typeface="华文楷体" panose="02010600040101010101" pitchFamily="2" charset="-122"/>
                    <a:cs typeface="Times New Roman" panose="02020603050405020304" pitchFamily="18" charset="0"/>
                  </a:rPr>
                  <a:t>=</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0</m:t>
                        </m:r>
                      </m:sup>
                    </m:sSup>
                  </m:oMath>
                </a14:m>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个，结点比较调整最大次数为</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5"/>
                <a:ext cx="11545740" cy="5034419"/>
              </a:xfrm>
              <a:blipFill>
                <a:blip r:embed="rId3"/>
                <a:stretch>
                  <a:fillRect l="-1056" t="-24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堆排序算法分析：</a:t>
            </a:r>
          </a:p>
        </p:txBody>
      </p:sp>
    </p:spTree>
    <p:extLst>
      <p:ext uri="{BB962C8B-B14F-4D97-AF65-F5344CB8AC3E}">
        <p14:creationId xmlns:p14="http://schemas.microsoft.com/office/powerpoint/2010/main" val="3330006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5"/>
                <a:ext cx="11545740" cy="5034419"/>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建堆时间复杂度分析：</a:t>
                </a:r>
              </a:p>
              <a:p>
                <a:pPr marL="0" indent="0">
                  <a:buNone/>
                </a:pPr>
                <a:r>
                  <a:rPr lang="zh-CN" altLang="zh-CN" sz="2800" b="0" dirty="0">
                    <a:ea typeface="华文楷体" panose="02010600040101010101" pitchFamily="2" charset="-122"/>
                    <a:cs typeface="Times New Roman" panose="02020603050405020304" pitchFamily="18" charset="0"/>
                  </a:rPr>
                  <a:t>故总的比较调整次数最多为：</a:t>
                </a:r>
                <a:endParaRPr lang="en-US" altLang="zh-CN" sz="2800" b="0"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0</m:t>
                          </m:r>
                        </m:sup>
                        <m:e>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𝑖</m:t>
                              </m:r>
                            </m:sup>
                          </m:sSup>
                          <m:d>
                            <m:dPr>
                              <m:ctrlPr>
                                <a:rPr lang="zh-CN"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𝑖</m:t>
                              </m:r>
                            </m:e>
                          </m:d>
                        </m:e>
                      </m:nary>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2</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a14:m>
                <a:endParaRPr lang="en-US" altLang="zh-CN" i="1" dirty="0">
                  <a:ea typeface="华文楷体" panose="02010600040101010101" pitchFamily="2" charset="-122"/>
                  <a:cs typeface="Times New Roman" panose="02020603050405020304" pitchFamily="18" charset="0"/>
                </a:endParaRPr>
              </a:p>
              <a:p>
                <a:pPr marL="0" indent="0">
                  <a:buNone/>
                </a:pPr>
                <a:endParaRPr lang="en-US" altLang="zh-CN" i="1"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=0+2</m:t>
                      </m:r>
                      <m:r>
                        <m:rPr>
                          <m:sty m:val="p"/>
                        </m:rPr>
                        <a:rPr lang="en-US" altLang="zh-CN">
                          <a:latin typeface="Cambria Math" panose="02040503050406030204" pitchFamily="18" charset="0"/>
                        </a:rPr>
                        <m:t>h</m:t>
                      </m:r>
                      <m:r>
                        <a:rPr lang="en-US" altLang="zh-CN">
                          <a:latin typeface="Cambria Math" panose="02040503050406030204" pitchFamily="18" charset="0"/>
                        </a:rPr>
                        <m:t>+4</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m:t>
                          </m:r>
                        </m:e>
                      </m:d>
                      <m:r>
                        <a:rPr lang="en-US" altLang="zh-CN">
                          <a:latin typeface="Cambria Math" panose="02040503050406030204" pitchFamily="18" charset="0"/>
                        </a:rPr>
                        <m:t>+8</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2</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d>
                        <m:dPr>
                          <m:ctrlPr>
                            <a:rPr lang="zh-CN"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zh-CN" altLang="zh-CN" dirty="0">
                  <a:ea typeface="华文楷体" panose="02010600040101010101" pitchFamily="2" charset="-122"/>
                  <a:cs typeface="Times New Roman" panose="02020603050405020304" pitchFamily="18" charset="0"/>
                </a:endParaRPr>
              </a:p>
              <a:p>
                <a:pPr marL="0" indent="0">
                  <a:buNone/>
                </a:pPr>
                <a:endParaRPr lang="zh-CN" altLang="zh-CN" dirty="0">
                  <a:ea typeface="华文楷体" panose="02010600040101010101" pitchFamily="2" charset="-122"/>
                  <a:cs typeface="Times New Roman" panose="02020603050405020304" pitchFamily="18" charset="0"/>
                </a:endParaRPr>
              </a:p>
              <a:p>
                <a:pPr marL="0" indent="0">
                  <a:buNone/>
                </a:pPr>
                <a:endParaRPr lang="en-US" altLang="zh-CN" sz="2800" b="0" dirty="0"/>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5"/>
                <a:ext cx="11545740" cy="5034419"/>
              </a:xfrm>
              <a:blipFill>
                <a:blip r:embed="rId3"/>
                <a:stretch>
                  <a:fillRect l="-1056" t="-24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堆排序算法分析：</a:t>
            </a:r>
          </a:p>
        </p:txBody>
      </p:sp>
    </p:spTree>
    <p:extLst>
      <p:ext uri="{BB962C8B-B14F-4D97-AF65-F5344CB8AC3E}">
        <p14:creationId xmlns:p14="http://schemas.microsoft.com/office/powerpoint/2010/main" val="2030536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59" y="1509255"/>
                <a:ext cx="11631465" cy="5034420"/>
              </a:xfrm>
            </p:spPr>
            <p:txBody>
              <a:bodyPr>
                <a:normAutofit/>
              </a:bodyPr>
              <a:lstStyle/>
              <a:p>
                <a:pPr marL="0" indent="0">
                  <a:buNone/>
                </a:pPr>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=2</m:t>
                      </m:r>
                      <m:r>
                        <m:rPr>
                          <m:sty m:val="p"/>
                        </m:rPr>
                        <a:rPr lang="en-US" altLang="zh-CN">
                          <a:latin typeface="Cambria Math" panose="02040503050406030204" pitchFamily="18" charset="0"/>
                        </a:rPr>
                        <m:t>t</m:t>
                      </m:r>
                      <m:r>
                        <a:rPr lang="en-US" altLang="zh-CN" i="1">
                          <a:latin typeface="Cambria Math" panose="02040503050406030204" pitchFamily="18" charset="0"/>
                        </a:rPr>
                        <m:t>−</m:t>
                      </m:r>
                      <m:r>
                        <m:rPr>
                          <m:sty m:val="p"/>
                        </m:rPr>
                        <a:rPr lang="en-US" altLang="zh-CN">
                          <a:latin typeface="Cambria Math" panose="02040503050406030204" pitchFamily="18" charset="0"/>
                        </a:rPr>
                        <m:t>t</m:t>
                      </m:r>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r>
                        <m:rPr>
                          <m:sty m:val="p"/>
                        </m:rPr>
                        <a:rPr lang="en-US" altLang="zh-CN">
                          <a:latin typeface="Cambria Math" panose="02040503050406030204" pitchFamily="18" charset="0"/>
                        </a:rPr>
                        <m:t>h</m:t>
                      </m:r>
                      <m:r>
                        <a:rPr lang="en-US" altLang="zh-CN" i="1">
                          <a:latin typeface="Cambria Math" panose="02040503050406030204" pitchFamily="18" charset="0"/>
                        </a:rPr>
                        <m:t>−</m:t>
                      </m:r>
                      <m:r>
                        <a:rPr lang="en-US" altLang="zh-CN">
                          <a:latin typeface="Cambria Math" panose="02040503050406030204" pitchFamily="18" charset="0"/>
                        </a:rPr>
                        <m:t>1+1+2+4+8+…+</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sup>
                      </m:sSup>
                    </m:oMath>
                  </m:oMathPara>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r>
                            <a:rPr lang="zh-CN" altLang="en-US"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num>
                        <m:den>
                          <m:r>
                            <a:rPr lang="en-US" altLang="zh-CN" i="1">
                              <a:latin typeface="Cambria Math" panose="02040503050406030204" pitchFamily="18" charset="0"/>
                            </a:rPr>
                            <m:t>1−2</m:t>
                          </m:r>
                        </m:den>
                      </m:f>
                    </m:oMath>
                  </m:oMathPara>
                </a14:m>
                <a:endParaRPr lang="zh-CN" altLang="zh-CN" dirty="0">
                  <a:ea typeface="华文楷体" panose="02010600040101010101" pitchFamily="2" charset="-122"/>
                  <a:cs typeface="Times New Roman" panose="02020603050405020304" pitchFamily="18" charset="0"/>
                </a:endParaRPr>
              </a:p>
              <a:p>
                <a:pPr marL="0" indent="0">
                  <a:buNone/>
                </a:pPr>
                <a:r>
                  <a:rPr lang="en-US" altLang="zh-CN" dirty="0">
                    <a:ea typeface="华文楷体" panose="0201060004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h</m:t>
                        </m:r>
                        <m:r>
                          <a:rPr lang="en-US" altLang="zh-CN">
                            <a:latin typeface="Cambria Math" panose="02040503050406030204" pitchFamily="18" charset="0"/>
                          </a:rPr>
                          <m:t>+1</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h</m:t>
                        </m:r>
                        <m:r>
                          <a:rPr lang="en-US" altLang="zh-CN" i="1">
                            <a:latin typeface="Cambria Math" panose="02040503050406030204" pitchFamily="18" charset="0"/>
                          </a:rPr>
                          <m:t>+1</m:t>
                        </m:r>
                      </m:sup>
                    </m:sSup>
                    <m:r>
                      <a:rPr lang="en-US" altLang="zh-CN" i="1">
                        <a:latin typeface="Cambria Math" panose="02040503050406030204" pitchFamily="18" charset="0"/>
                      </a:rPr>
                      <m:t>−1</m:t>
                    </m:r>
                  </m:oMath>
                </a14:m>
                <a:endParaRPr lang="zh-CN" altLang="zh-CN" dirty="0">
                  <a:ea typeface="华文楷体" panose="02010600040101010101" pitchFamily="2" charset="-122"/>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n</m:t>
                      </m:r>
                      <m:r>
                        <a:rPr lang="en-US" altLang="zh-CN" i="1">
                          <a:latin typeface="Cambria Math" panose="02040503050406030204" pitchFamily="18" charset="0"/>
                        </a:rPr>
                        <m:t>−</m:t>
                      </m:r>
                      <m:r>
                        <a:rPr lang="en-US" altLang="zh-CN">
                          <a:latin typeface="Cambria Math" panose="02040503050406030204" pitchFamily="18" charset="0"/>
                        </a:rPr>
                        <m:t>(</m:t>
                      </m:r>
                      <m:r>
                        <m:rPr>
                          <m:sty m:val="p"/>
                        </m:rPr>
                        <a:rPr lang="en-US" altLang="zh-CN">
                          <a:latin typeface="Cambria Math" panose="02040503050406030204" pitchFamily="18" charset="0"/>
                        </a:rPr>
                        <m:t>h</m:t>
                      </m:r>
                      <m:r>
                        <a:rPr lang="en-US" altLang="zh-CN">
                          <a:latin typeface="Cambria Math" panose="02040503050406030204" pitchFamily="18" charset="0"/>
                        </a:rPr>
                        <m:t>+1</m:t>
                      </m:r>
                      <m:r>
                        <a:rPr lang="zh-CN" altLang="zh-CN">
                          <a:latin typeface="Cambria Math" panose="02040503050406030204" pitchFamily="18" charset="0"/>
                        </a:rPr>
                        <m:t>）</m:t>
                      </m:r>
                    </m:oMath>
                  </m:oMathPara>
                </a14:m>
                <a:endParaRPr lang="en-US" altLang="zh-CN"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又</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的对数阶，故建堆的时间复杂度为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同样大顶和数组中最后一个元素交换后，堆的规模和高度也在逐渐边小，调整计算量的分析和建堆时间分析的一样，时间复杂度也为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r>
                      <m:rPr>
                        <m:sty m:val="p"/>
                      </m:rPr>
                      <a:rPr lang="en-US" altLang="zh-CN" sz="2800" b="0">
                        <a:latin typeface="Cambria Math" panose="02040503050406030204" pitchFamily="18" charset="0"/>
                      </a:rPr>
                      <m:t>n</m:t>
                    </m:r>
                    <m:r>
                      <a:rPr lang="en-US" altLang="zh-CN" sz="2800" b="0">
                        <a:latin typeface="Cambria Math" panose="02040503050406030204" pitchFamily="18" charset="0"/>
                      </a:rPr>
                      <m:t>)</m:t>
                    </m:r>
                  </m:oMath>
                </a14:m>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latin typeface="华文楷体" panose="02010600040101010101" pitchFamily="2" charset="-122"/>
                  <a:ea typeface="华文楷体" panose="02010600040101010101" pitchFamily="2" charset="-122"/>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59" y="1509255"/>
                <a:ext cx="11631465" cy="5034420"/>
              </a:xfrm>
              <a:blipFill>
                <a:blip r:embed="rId3"/>
                <a:stretch>
                  <a:fillRect l="-1048" r="-367" b="-193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堆排序算法分析：</a:t>
            </a:r>
          </a:p>
        </p:txBody>
      </p:sp>
    </p:spTree>
    <p:extLst>
      <p:ext uri="{BB962C8B-B14F-4D97-AF65-F5344CB8AC3E}">
        <p14:creationId xmlns:p14="http://schemas.microsoft.com/office/powerpoint/2010/main" val="940258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5"/>
            <a:ext cx="11545740" cy="4805819"/>
          </a:xfrm>
        </p:spPr>
        <p:txBody>
          <a:bodyPr>
            <a:norm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在以上算法中可以看出，左、右子中选择最大元素时，</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右</a:t>
            </a:r>
            <a:r>
              <a:rPr lang="zh-CN" altLang="zh-CN" sz="2800" b="0" dirty="0">
                <a:ea typeface="华文楷体" panose="02010600040101010101" pitchFamily="2" charset="-122"/>
                <a:cs typeface="Times New Roman" panose="02020603050405020304" pitchFamily="18" charset="0"/>
              </a:rPr>
              <a:t>子是</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优先</a:t>
            </a:r>
            <a:r>
              <a:rPr lang="zh-CN" altLang="zh-CN" sz="2800" b="0" dirty="0">
                <a:ea typeface="华文楷体" panose="02010600040101010101" pitchFamily="2" charset="-122"/>
                <a:cs typeface="Times New Roman" panose="02020603050405020304" pitchFamily="18" charset="0"/>
              </a:rPr>
              <a:t>的。即如果左、右子一样大，选择右子为最大子，优先进入堆顶，并先于左子被替换到序列尾部。右子相对于左子，原本在数组序列中的位置就居于后面。</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当父结点值和最大孩子结点的值相同时，该</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孩子</a:t>
            </a:r>
            <a:r>
              <a:rPr lang="zh-CN" altLang="zh-CN" sz="2800" b="0" dirty="0">
                <a:ea typeface="华文楷体" panose="02010600040101010101" pitchFamily="2" charset="-122"/>
                <a:cs typeface="Times New Roman" panose="02020603050405020304" pitchFamily="18" charset="0"/>
              </a:rPr>
              <a:t>也被</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换到上层</a:t>
            </a:r>
            <a:r>
              <a:rPr lang="zh-CN" altLang="zh-CN" sz="2800" b="0" dirty="0">
                <a:ea typeface="华文楷体" panose="02010600040101010101" pitchFamily="2" charset="-122"/>
                <a:cs typeface="Times New Roman" panose="02020603050405020304" pitchFamily="18" charset="0"/>
              </a:rPr>
              <a:t>，优先进入排序结果序列的尾部，此时排序是稳定排序；</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但当父结点值和</a:t>
            </a:r>
            <a:r>
              <a:rPr lang="zh-CN" altLang="zh-CN" sz="2800" b="0" dirty="0">
                <a:solidFill>
                  <a:srgbClr val="FF0000"/>
                </a:solidFill>
                <a:ea typeface="华文楷体" panose="02010600040101010101" pitchFamily="2" charset="-122"/>
                <a:cs typeface="Times New Roman" panose="02020603050405020304" pitchFamily="18" charset="0"/>
              </a:rPr>
              <a:t>最小</a:t>
            </a:r>
            <a:r>
              <a:rPr lang="zh-CN" altLang="zh-CN" sz="2800" b="0" dirty="0">
                <a:ea typeface="华文楷体" panose="02010600040101010101" pitchFamily="2" charset="-122"/>
                <a:cs typeface="Times New Roman" panose="02020603050405020304" pitchFamily="18" charset="0"/>
              </a:rPr>
              <a:t>结点的值相同时，情况可能发生反转，排序结果显示为不稳定排序。</a:t>
            </a:r>
            <a:endParaRPr lang="en-US" altLang="zh-CN" sz="36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堆排序算法稳定性分析：</a:t>
            </a:r>
          </a:p>
        </p:txBody>
      </p:sp>
    </p:spTree>
    <p:extLst>
      <p:ext uri="{BB962C8B-B14F-4D97-AF65-F5344CB8AC3E}">
        <p14:creationId xmlns:p14="http://schemas.microsoft.com/office/powerpoint/2010/main" val="22260396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堆排序算法稳定性分析：</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28209" y="2057400"/>
            <a:ext cx="7737475" cy="3343276"/>
          </a:xfrm>
          <a:prstGeom prst="rect">
            <a:avLst/>
          </a:prstGeom>
          <a:noFill/>
          <a:ln>
            <a:noFill/>
          </a:ln>
        </p:spPr>
      </p:pic>
    </p:spTree>
    <p:extLst>
      <p:ext uri="{BB962C8B-B14F-4D97-AF65-F5344CB8AC3E}">
        <p14:creationId xmlns:p14="http://schemas.microsoft.com/office/powerpoint/2010/main" val="32875974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堆排序算法稳定性分析：</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470024" y="2076450"/>
            <a:ext cx="7273925" cy="3252788"/>
          </a:xfrm>
          <a:prstGeom prst="rect">
            <a:avLst/>
          </a:prstGeom>
          <a:noFill/>
          <a:ln>
            <a:noFill/>
          </a:ln>
        </p:spPr>
      </p:pic>
    </p:spTree>
    <p:extLst>
      <p:ext uri="{BB962C8B-B14F-4D97-AF65-F5344CB8AC3E}">
        <p14:creationId xmlns:p14="http://schemas.microsoft.com/office/powerpoint/2010/main" val="1457440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堆排序算法稳定性分析：</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285874" y="2185986"/>
            <a:ext cx="7415213" cy="2843213"/>
          </a:xfrm>
          <a:prstGeom prst="rect">
            <a:avLst/>
          </a:prstGeom>
          <a:noFill/>
          <a:ln>
            <a:noFill/>
          </a:ln>
        </p:spPr>
      </p:pic>
      <p:sp>
        <p:nvSpPr>
          <p:cNvPr id="2" name="椭圆 1"/>
          <p:cNvSpPr/>
          <p:nvPr/>
        </p:nvSpPr>
        <p:spPr>
          <a:xfrm>
            <a:off x="11587163" y="6486525"/>
            <a:ext cx="200025"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42938" y="5600700"/>
            <a:ext cx="10701337" cy="584775"/>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总结： </a:t>
            </a:r>
            <a:r>
              <a:rPr lang="zh-CN" altLang="en-US" sz="3200" dirty="0">
                <a:latin typeface="华文楷体" panose="02010600040101010101" pitchFamily="2" charset="-122"/>
                <a:ea typeface="华文楷体" panose="02010600040101010101" pitchFamily="2" charset="-122"/>
              </a:rPr>
              <a:t>堆排序算法是一个不稳定排序算法</a:t>
            </a:r>
          </a:p>
        </p:txBody>
      </p:sp>
    </p:spTree>
    <p:extLst>
      <p:ext uri="{BB962C8B-B14F-4D97-AF65-F5344CB8AC3E}">
        <p14:creationId xmlns:p14="http://schemas.microsoft.com/office/powerpoint/2010/main" val="33567635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冒泡排序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插入排序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希尔排序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归并排序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快速排序</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选择排序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堆排序</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优先队列</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基数排序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14338" y="785813"/>
            <a:ext cx="471487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内排序：</a:t>
            </a:r>
          </a:p>
        </p:txBody>
      </p:sp>
    </p:spTree>
    <p:extLst>
      <p:ext uri="{BB962C8B-B14F-4D97-AF65-F5344CB8AC3E}">
        <p14:creationId xmlns:p14="http://schemas.microsoft.com/office/powerpoint/2010/main" val="320525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259150" y="2292460"/>
            <a:ext cx="3941876" cy="2222391"/>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排序概念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内排序</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外排序</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400050" y="871537"/>
            <a:ext cx="2957513" cy="631391"/>
          </a:xfrm>
          <a:prstGeom prst="rect">
            <a:avLst/>
          </a:prstGeom>
          <a:noFill/>
        </p:spPr>
        <p:txBody>
          <a:bodyPr wrap="square" rtlCol="0">
            <a:spAutoFit/>
          </a:bodyPr>
          <a:lstStyle/>
          <a:p>
            <a:pPr>
              <a:lnSpc>
                <a:spcPct val="115000"/>
              </a:lnSpc>
              <a:spcBef>
                <a:spcPts val="1000"/>
              </a:spcBef>
              <a:buClr>
                <a:schemeClr val="accent1"/>
              </a:buClr>
              <a:buSzPct val="100000"/>
              <a:defRPr/>
            </a:pPr>
            <a:r>
              <a:rPr lang="zh-CN" altLang="en-US" sz="3200" b="1" dirty="0">
                <a:latin typeface="华文楷体" pitchFamily="2" charset="-122"/>
                <a:ea typeface="华文楷体" pitchFamily="2" charset="-122"/>
              </a:rPr>
              <a:t>排序：</a:t>
            </a:r>
          </a:p>
        </p:txBody>
      </p:sp>
    </p:spTree>
    <p:extLst>
      <p:ext uri="{BB962C8B-B14F-4D97-AF65-F5344CB8AC3E}">
        <p14:creationId xmlns:p14="http://schemas.microsoft.com/office/powerpoint/2010/main" val="22675347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45740" cy="4277590"/>
          </a:xfrm>
        </p:spPr>
        <p:txBody>
          <a:bodyPr>
            <a:norm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无论是顺序存储还是链式存储，进、出队都有一个操作时间复杂度是</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而另外一个是</a:t>
            </a:r>
            <a:r>
              <a:rPr lang="en-US" altLang="zh-CN" sz="3200" b="0" dirty="0">
                <a:ea typeface="华文楷体" panose="02010600040101010101" pitchFamily="2" charset="-122"/>
                <a:cs typeface="Times New Roman" panose="02020603050405020304" pitchFamily="18" charset="0"/>
              </a:rPr>
              <a:t>O(n)</a:t>
            </a:r>
            <a:r>
              <a:rPr lang="zh-CN" altLang="zh-CN" sz="3200" b="0" dirty="0">
                <a:ea typeface="华文楷体" panose="02010600040101010101" pitchFamily="2" charset="-122"/>
                <a:cs typeface="Times New Roman" panose="02020603050405020304" pitchFamily="18" charset="0"/>
              </a:rPr>
              <a:t>。 </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假设元素的值用其优先级的级别值来标识，级别</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值小</a:t>
            </a:r>
            <a:r>
              <a:rPr lang="zh-CN" altLang="zh-CN" sz="3200" b="0" dirty="0">
                <a:ea typeface="华文楷体" panose="02010600040101010101" pitchFamily="2" charset="-122"/>
                <a:cs typeface="Times New Roman" panose="02020603050405020304" pitchFamily="18" charset="0"/>
              </a:rPr>
              <a:t>的优先级</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高</a:t>
            </a:r>
            <a:r>
              <a:rPr lang="zh-CN" altLang="zh-CN" sz="3200" b="0" dirty="0">
                <a:ea typeface="华文楷体" panose="02010600040101010101" pitchFamily="2" charset="-122"/>
                <a:cs typeface="Times New Roman" panose="02020603050405020304" pitchFamily="18" charset="0"/>
              </a:rPr>
              <a:t>，反之则优先级低。出队是优先级高者先出队，因此可以用一个小顶堆来实现优先级队列</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堆顶是优先级最高的元素。 </a:t>
            </a:r>
            <a:endParaRPr lang="en-US"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a:t>
            </a:r>
          </a:p>
        </p:txBody>
      </p:sp>
    </p:spTree>
    <p:extLst>
      <p:ext uri="{BB962C8B-B14F-4D97-AF65-F5344CB8AC3E}">
        <p14:creationId xmlns:p14="http://schemas.microsoft.com/office/powerpoint/2010/main" val="29382589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545740" cy="4891544"/>
              </a:xfrm>
            </p:spPr>
            <p:txBody>
              <a:bodyPr>
                <a:normAutofit fontScale="85000" lnSpcReduction="10000"/>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出队</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直接读取堆顶</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即二叉树的根</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，时间花费为</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a:t>
                </a:r>
                <a:r>
                  <a:rPr lang="zh-CN" altLang="zh-CN" sz="3200" b="0" dirty="0">
                    <a:solidFill>
                      <a:srgbClr val="FF0000"/>
                    </a:solidFill>
                    <a:ea typeface="华文楷体" panose="02010600040101010101" pitchFamily="2" charset="-122"/>
                    <a:cs typeface="Times New Roman" panose="02020603050405020304" pitchFamily="18" charset="0"/>
                  </a:rPr>
                  <a:t>摘取堆顶后，将尾部元素写入堆顶</a:t>
                </a:r>
                <a:r>
                  <a:rPr lang="zh-CN" altLang="zh-CN" sz="3200" b="0" dirty="0">
                    <a:ea typeface="华文楷体" panose="02010600040101010101" pitchFamily="2" charset="-122"/>
                    <a:cs typeface="Times New Roman" panose="02020603050405020304" pitchFamily="18" charset="0"/>
                  </a:rPr>
                  <a:t>，并对</a:t>
                </a:r>
                <a:r>
                  <a:rPr lang="zh-CN" altLang="en-US" sz="3200" b="0" dirty="0">
                    <a:ea typeface="华文楷体" panose="02010600040101010101" pitchFamily="2" charset="-122"/>
                    <a:cs typeface="Times New Roman" panose="02020603050405020304" pitchFamily="18" charset="0"/>
                  </a:rPr>
                  <a:t>堆顶位置上的元素做</a:t>
                </a:r>
                <a:r>
                  <a:rPr lang="zh-CN" altLang="zh-CN" sz="3200" b="0" dirty="0">
                    <a:ea typeface="华文楷体" panose="02010600040101010101" pitchFamily="2" charset="-122"/>
                    <a:cs typeface="Times New Roman" panose="02020603050405020304" pitchFamily="18" charset="0"/>
                  </a:rPr>
                  <a:t>调整，</a:t>
                </a:r>
                <a:r>
                  <a:rPr lang="zh-CN" altLang="en-US" sz="3200" b="0" dirty="0">
                    <a:ea typeface="华文楷体" panose="02010600040101010101" pitchFamily="2" charset="-122"/>
                    <a:cs typeface="Times New Roman" panose="02020603050405020304" pitchFamily="18" charset="0"/>
                  </a:rPr>
                  <a:t>使之成为新的小顶堆。</a:t>
                </a:r>
                <a:endParaRPr lang="en-US" altLang="zh-CN" sz="3200" b="0" dirty="0">
                  <a:ea typeface="华文楷体" panose="02010600040101010101" pitchFamily="2" charset="-122"/>
                  <a:cs typeface="Times New Roman" panose="02020603050405020304" pitchFamily="18" charset="0"/>
                </a:endParaRPr>
              </a:p>
              <a:p>
                <a:pPr marL="357188" indent="0">
                  <a:buNone/>
                </a:pPr>
                <a:r>
                  <a:rPr lang="zh-CN" altLang="zh-CN" sz="3200" b="0" dirty="0">
                    <a:ea typeface="华文楷体" panose="02010600040101010101" pitchFamily="2" charset="-122"/>
                    <a:cs typeface="Times New Roman" panose="02020603050405020304" pitchFamily="18" charset="0"/>
                  </a:rPr>
                  <a:t>时间花费为此完全二叉树的高度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，即</a:t>
                </a:r>
                <a:r>
                  <a:rPr lang="zh-CN" altLang="zh-CN" sz="3200" b="0" dirty="0">
                    <a:ea typeface="华文楷体" panose="02010600040101010101" pitchFamily="2" charset="-122"/>
                    <a:cs typeface="Times New Roman" panose="02020603050405020304" pitchFamily="18" charset="0"/>
                  </a:rPr>
                  <a:t>出队的时间复杂度为</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进队</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将新元素加入到序列尾部成为最后的叶子结点，向上检查父结点，如果新结点值不小于父结点，结束检查；如果新结点值小于父结点，交换两者的值，并进一步往更高层祖先检查比较，直到不小于</a:t>
                </a:r>
                <a:r>
                  <a:rPr lang="zh-CN" altLang="en-US" sz="3200" b="0" dirty="0">
                    <a:ea typeface="华文楷体" panose="02010600040101010101" pitchFamily="2" charset="-122"/>
                    <a:cs typeface="Times New Roman" panose="02020603050405020304" pitchFamily="18" charset="0"/>
                  </a:rPr>
                  <a:t>当前</a:t>
                </a:r>
                <a:r>
                  <a:rPr lang="zh-CN" altLang="zh-CN" sz="3200" b="0" dirty="0">
                    <a:ea typeface="华文楷体" panose="02010600040101010101" pitchFamily="2" charset="-122"/>
                    <a:cs typeface="Times New Roman" panose="02020603050405020304" pitchFamily="18" charset="0"/>
                  </a:rPr>
                  <a:t>父结点或</a:t>
                </a:r>
                <a:r>
                  <a:rPr lang="zh-CN" altLang="en-US" sz="3200" b="0" dirty="0">
                    <a:ea typeface="华文楷体" panose="02010600040101010101" pitchFamily="2" charset="-122"/>
                    <a:cs typeface="Times New Roman" panose="02020603050405020304" pitchFamily="18" charset="0"/>
                  </a:rPr>
                  <a:t>无父结点。</a:t>
                </a:r>
                <a:r>
                  <a:rPr lang="zh-CN" altLang="zh-CN" sz="3200" b="0" dirty="0">
                    <a:ea typeface="华文楷体" panose="02010600040101010101" pitchFamily="2" charset="-122"/>
                    <a:cs typeface="Times New Roman" panose="02020603050405020304" pitchFamily="18" charset="0"/>
                  </a:rPr>
                  <a:t>因此进队的时间花费也是完全二叉树的高度</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3200" b="0" i="1">
                            <a:latin typeface="Cambria Math" panose="02040503050406030204" pitchFamily="18" charset="0"/>
                          </a:rPr>
                        </m:ctrlPr>
                      </m:funcPr>
                      <m:fName>
                        <m:sSub>
                          <m:sSubPr>
                            <m:ctrlPr>
                              <a:rPr lang="zh-CN" altLang="zh-CN" sz="3200" b="0" i="1">
                                <a:latin typeface="Cambria Math" panose="02040503050406030204" pitchFamily="18" charset="0"/>
                              </a:rPr>
                            </m:ctrlPr>
                          </m:sSubPr>
                          <m:e>
                            <m:r>
                              <m:rPr>
                                <m:sty m:val="p"/>
                              </m:rPr>
                              <a:rPr lang="en-US" altLang="zh-CN" sz="3200" b="0">
                                <a:latin typeface="Cambria Math" panose="02040503050406030204" pitchFamily="18" charset="0"/>
                              </a:rPr>
                              <m:t>log</m:t>
                            </m:r>
                          </m:e>
                          <m:sub>
                            <m:r>
                              <a:rPr lang="en-US" altLang="zh-CN" sz="3200" b="0">
                                <a:latin typeface="Cambria Math" panose="02040503050406030204" pitchFamily="18" charset="0"/>
                              </a:rPr>
                              <m:t>2</m:t>
                            </m:r>
                          </m:sub>
                        </m:sSub>
                      </m:fName>
                      <m:e>
                        <m:r>
                          <a:rPr lang="en-US" altLang="zh-CN" sz="3200" b="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545740" cy="4891544"/>
              </a:xfrm>
              <a:blipFill>
                <a:blip r:embed="rId3"/>
                <a:stretch>
                  <a:fillRect l="-845" t="-998" r="-258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优先队列的基本操作算法讨论：</a:t>
            </a:r>
          </a:p>
        </p:txBody>
      </p:sp>
    </p:spTree>
    <p:extLst>
      <p:ext uri="{BB962C8B-B14F-4D97-AF65-F5344CB8AC3E}">
        <p14:creationId xmlns:p14="http://schemas.microsoft.com/office/powerpoint/2010/main" val="42363255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sp>
        <p:nvSpPr>
          <p:cNvPr id="4" name="文本框 3"/>
          <p:cNvSpPr txBox="1"/>
          <p:nvPr/>
        </p:nvSpPr>
        <p:spPr>
          <a:xfrm>
            <a:off x="536713" y="5197935"/>
            <a:ext cx="11191461" cy="1338828"/>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放入，可能破坏了有序性，可采用将洞反复向下调整，直到洞的左右孩子都比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pic>
        <p:nvPicPr>
          <p:cNvPr id="5" name="图片 4"/>
          <p:cNvPicPr>
            <a:picLocks noChangeAspect="1"/>
          </p:cNvPicPr>
          <p:nvPr/>
        </p:nvPicPr>
        <p:blipFill>
          <a:blip r:embed="rId3"/>
          <a:stretch>
            <a:fillRect/>
          </a:stretch>
        </p:blipFill>
        <p:spPr>
          <a:xfrm>
            <a:off x="2300701" y="1744524"/>
            <a:ext cx="7479403" cy="3224573"/>
          </a:xfrm>
          <a:prstGeom prst="rect">
            <a:avLst/>
          </a:prstGeom>
        </p:spPr>
      </p:pic>
    </p:spTree>
    <p:extLst>
      <p:ext uri="{BB962C8B-B14F-4D97-AF65-F5344CB8AC3E}">
        <p14:creationId xmlns:p14="http://schemas.microsoft.com/office/powerpoint/2010/main" val="20376448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pic>
        <p:nvPicPr>
          <p:cNvPr id="3" name="图片 2"/>
          <p:cNvPicPr>
            <a:picLocks noChangeAspect="1"/>
          </p:cNvPicPr>
          <p:nvPr/>
        </p:nvPicPr>
        <p:blipFill>
          <a:blip r:embed="rId3"/>
          <a:stretch>
            <a:fillRect/>
          </a:stretch>
        </p:blipFill>
        <p:spPr>
          <a:xfrm>
            <a:off x="1073212" y="1346990"/>
            <a:ext cx="9647469" cy="3497745"/>
          </a:xfrm>
          <a:prstGeom prst="rect">
            <a:avLst/>
          </a:prstGeom>
        </p:spPr>
      </p:pic>
      <p:sp>
        <p:nvSpPr>
          <p:cNvPr id="7" name="文本框 6"/>
          <p:cNvSpPr txBox="1"/>
          <p:nvPr/>
        </p:nvSpPr>
        <p:spPr>
          <a:xfrm>
            <a:off x="536713" y="5019031"/>
            <a:ext cx="11191461" cy="1338828"/>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spTree>
    <p:extLst>
      <p:ext uri="{BB962C8B-B14F-4D97-AF65-F5344CB8AC3E}">
        <p14:creationId xmlns:p14="http://schemas.microsoft.com/office/powerpoint/2010/main" val="599681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优先队列出队示例：</a:t>
            </a:r>
          </a:p>
        </p:txBody>
      </p:sp>
      <p:pic>
        <p:nvPicPr>
          <p:cNvPr id="2" name="图片 1"/>
          <p:cNvPicPr>
            <a:picLocks noChangeAspect="1"/>
          </p:cNvPicPr>
          <p:nvPr/>
        </p:nvPicPr>
        <p:blipFill>
          <a:blip r:embed="rId3"/>
          <a:stretch>
            <a:fillRect/>
          </a:stretch>
        </p:blipFill>
        <p:spPr>
          <a:xfrm>
            <a:off x="1399801" y="1760468"/>
            <a:ext cx="8994291" cy="3026807"/>
          </a:xfrm>
          <a:prstGeom prst="rect">
            <a:avLst/>
          </a:prstGeom>
        </p:spPr>
      </p:pic>
      <p:sp>
        <p:nvSpPr>
          <p:cNvPr id="5" name="文本框 4"/>
          <p:cNvSpPr txBox="1"/>
          <p:nvPr/>
        </p:nvSpPr>
        <p:spPr>
          <a:xfrm>
            <a:off x="735495" y="5200753"/>
            <a:ext cx="11191461" cy="1338828"/>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问题：</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 谁去补这个洞？ 按照堆的结构性要求，将</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放入即可。</a:t>
            </a:r>
            <a:endParaRPr lang="en-US" altLang="zh-CN" sz="27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放入，可能破坏了有序性，反复向下调整，直到洞的左右孩子都比</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大或者洞为叶子，</a:t>
            </a:r>
            <a:r>
              <a:rPr lang="en-US" altLang="zh-CN" sz="2700" dirty="0">
                <a:latin typeface="Times New Roman" panose="02020603050405020304" pitchFamily="18" charset="0"/>
                <a:ea typeface="华文楷体" panose="02010600040101010101" pitchFamily="2" charset="-122"/>
                <a:cs typeface="Times New Roman" panose="02020603050405020304" pitchFamily="18" charset="0"/>
              </a:rPr>
              <a:t>88</a:t>
            </a:r>
            <a:r>
              <a:rPr lang="zh-CN" altLang="en-US" sz="2700" dirty="0">
                <a:latin typeface="Times New Roman" panose="02020603050405020304" pitchFamily="18" charset="0"/>
                <a:ea typeface="华文楷体" panose="02010600040101010101" pitchFamily="2" charset="-122"/>
                <a:cs typeface="Times New Roman" panose="02020603050405020304" pitchFamily="18" charset="0"/>
              </a:rPr>
              <a:t>放入洞中，结果满足有序性。</a:t>
            </a:r>
          </a:p>
        </p:txBody>
      </p:sp>
    </p:spTree>
    <p:extLst>
      <p:ext uri="{BB962C8B-B14F-4D97-AF65-F5344CB8AC3E}">
        <p14:creationId xmlns:p14="http://schemas.microsoft.com/office/powerpoint/2010/main" val="35448921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优先队列进队示例</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p>
        </p:txBody>
      </p:sp>
      <p:pic>
        <p:nvPicPr>
          <p:cNvPr id="2" name="图片 1"/>
          <p:cNvPicPr>
            <a:picLocks noChangeAspect="1"/>
          </p:cNvPicPr>
          <p:nvPr/>
        </p:nvPicPr>
        <p:blipFill>
          <a:blip r:embed="rId3"/>
          <a:stretch>
            <a:fillRect/>
          </a:stretch>
        </p:blipFill>
        <p:spPr>
          <a:xfrm>
            <a:off x="476250" y="1637483"/>
            <a:ext cx="5858784" cy="2189934"/>
          </a:xfrm>
          <a:prstGeom prst="rect">
            <a:avLst/>
          </a:prstGeom>
        </p:spPr>
      </p:pic>
      <p:pic>
        <p:nvPicPr>
          <p:cNvPr id="3" name="图片 2"/>
          <p:cNvPicPr>
            <a:picLocks noChangeAspect="1"/>
          </p:cNvPicPr>
          <p:nvPr/>
        </p:nvPicPr>
        <p:blipFill>
          <a:blip r:embed="rId4"/>
          <a:stretch>
            <a:fillRect/>
          </a:stretch>
        </p:blipFill>
        <p:spPr>
          <a:xfrm>
            <a:off x="4724147" y="4117910"/>
            <a:ext cx="6076189" cy="2204513"/>
          </a:xfrm>
          <a:prstGeom prst="rect">
            <a:avLst/>
          </a:prstGeom>
        </p:spPr>
      </p:pic>
    </p:spTree>
    <p:extLst>
      <p:ext uri="{BB962C8B-B14F-4D97-AF65-F5344CB8AC3E}">
        <p14:creationId xmlns:p14="http://schemas.microsoft.com/office/powerpoint/2010/main" val="32456176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优先队列进队示例</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341460" y="1523183"/>
            <a:ext cx="6619340" cy="2356485"/>
          </a:xfrm>
          <a:prstGeom prst="rect">
            <a:avLst/>
          </a:prstGeom>
        </p:spPr>
      </p:pic>
      <p:pic>
        <p:nvPicPr>
          <p:cNvPr id="5" name="图片 4"/>
          <p:cNvPicPr>
            <a:picLocks noChangeAspect="1"/>
          </p:cNvPicPr>
          <p:nvPr/>
        </p:nvPicPr>
        <p:blipFill>
          <a:blip r:embed="rId4"/>
          <a:stretch>
            <a:fillRect/>
          </a:stretch>
        </p:blipFill>
        <p:spPr>
          <a:xfrm>
            <a:off x="4367484" y="4055861"/>
            <a:ext cx="6461625" cy="2646753"/>
          </a:xfrm>
          <a:prstGeom prst="rect">
            <a:avLst/>
          </a:prstGeom>
        </p:spPr>
      </p:pic>
      <p:sp>
        <p:nvSpPr>
          <p:cNvPr id="2" name="椭圆 1"/>
          <p:cNvSpPr/>
          <p:nvPr/>
        </p:nvSpPr>
        <p:spPr>
          <a:xfrm>
            <a:off x="11744325" y="6543675"/>
            <a:ext cx="171450" cy="1589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77573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9" y="1368085"/>
            <a:ext cx="11327890" cy="5251376"/>
          </a:xfrm>
        </p:spPr>
        <p:txBody>
          <a:bodyPr>
            <a:normAutofit fontScale="92500" lnSpcReduction="20000"/>
          </a:bodyPr>
          <a:lstStyle/>
          <a:p>
            <a:pPr marL="0" indent="0">
              <a:buNone/>
            </a:pP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ifndef</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#define </a:t>
            </a:r>
            <a:r>
              <a:rPr lang="en-US" altLang="zh-CN" b="0" dirty="0" err="1">
                <a:ea typeface="华文楷体" panose="02010600040101010101" pitchFamily="2" charset="-122"/>
                <a:cs typeface="Times New Roman" panose="02020603050405020304" pitchFamily="18" charset="0"/>
              </a:rPr>
              <a:t>PRIORITYQUEUE_H_INCLUDED</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illegalSize</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outOfBound</a:t>
            </a:r>
            <a:r>
              <a:rPr lang="en-US" altLang="zh-CN" b="0" dirty="0">
                <a:ea typeface="华文楷体" panose="02010600040101010101" pitchFamily="2" charset="-122"/>
                <a:cs typeface="Times New Roman" panose="02020603050405020304" pitchFamily="18" charset="0"/>
              </a:rPr>
              <a:t>{};</a:t>
            </a:r>
          </a:p>
          <a:p>
            <a:pPr marL="0" indent="0">
              <a:buNone/>
            </a:pPr>
            <a:r>
              <a:rPr lang="en-US" altLang="zh-CN" b="0" dirty="0">
                <a:ea typeface="华文楷体" panose="02010600040101010101" pitchFamily="2" charset="-122"/>
                <a:cs typeface="Times New Roman" panose="02020603050405020304" pitchFamily="18" charset="0"/>
              </a:rPr>
              <a:t>template &lt;class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&gt;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class </a:t>
            </a:r>
            <a:r>
              <a:rPr lang="en-US" altLang="zh-CN" b="0" dirty="0" err="1">
                <a:ea typeface="华文楷体" panose="02010600040101010101" pitchFamily="2" charset="-122"/>
                <a:cs typeface="Times New Roman" panose="02020603050405020304" pitchFamily="18" charset="0"/>
              </a:rPr>
              <a:t>priorityQueue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private: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*array;  </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maxSize</a:t>
            </a:r>
            <a:r>
              <a:rPr lang="zh-CN" altLang="en-US"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currentLen</a:t>
            </a:r>
            <a:r>
              <a:rPr lang="en-US" altLang="zh-CN" b="0" dirty="0">
                <a:ea typeface="华文楷体" panose="02010600040101010101" pitchFamily="2" charset="-122"/>
                <a:cs typeface="Times New Roman" panose="02020603050405020304" pitchFamily="18" charset="0"/>
              </a:rPr>
              <a:t>;</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doubleSpace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扩展队队列元素的存储空间</a:t>
            </a:r>
            <a:r>
              <a:rPr lang="en-US" altLang="zh-CN" dirty="0">
                <a:ea typeface="华文楷体" panose="02010600040101010101" pitchFamily="2" charset="-122"/>
                <a:cs typeface="Times New Roman" panose="02020603050405020304" pitchFamily="18" charset="0"/>
              </a:rPr>
              <a:t>             </a:t>
            </a:r>
          </a:p>
          <a:p>
            <a:pPr marL="0" indent="0">
              <a:buNone/>
            </a:pPr>
            <a:r>
              <a:rPr lang="en-US" altLang="zh-CN" b="0" dirty="0">
                <a:ea typeface="华文楷体" panose="02010600040101010101" pitchFamily="2" charset="-122"/>
                <a:cs typeface="Times New Roman" panose="02020603050405020304" pitchFamily="18" charset="0"/>
              </a:rPr>
              <a:t>        void adjust(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hole); //</a:t>
            </a:r>
            <a:r>
              <a:rPr lang="zh-CN" altLang="en-US" b="0" dirty="0">
                <a:ea typeface="华文楷体" panose="02010600040101010101" pitchFamily="2" charset="-122"/>
                <a:cs typeface="Times New Roman" panose="02020603050405020304" pitchFamily="18" charset="0"/>
              </a:rPr>
              <a:t>调整下标为</a:t>
            </a:r>
            <a:r>
              <a:rPr lang="en-US" altLang="zh-CN" b="0" dirty="0">
                <a:ea typeface="华文楷体" panose="02010600040101010101" pitchFamily="2" charset="-122"/>
                <a:cs typeface="Times New Roman" panose="02020603050405020304" pitchFamily="18" charset="0"/>
              </a:rPr>
              <a:t>hole</a:t>
            </a:r>
            <a:r>
              <a:rPr lang="zh-CN" altLang="en-US" b="0" dirty="0">
                <a:ea typeface="华文楷体" panose="02010600040101010101" pitchFamily="2" charset="-122"/>
                <a:cs typeface="Times New Roman" panose="02020603050405020304" pitchFamily="18" charset="0"/>
              </a:rPr>
              <a:t>的元素，使成为小顶堆</a:t>
            </a:r>
            <a:endParaRPr lang="en-US"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797528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59918" y="1368085"/>
            <a:ext cx="11162883" cy="5251376"/>
          </a:xfrm>
        </p:spPr>
        <p:txBody>
          <a:bodyPr>
            <a:normAutofit fontScale="92500" lnSpcReduction="10000"/>
          </a:bodyPr>
          <a:lstStyle/>
          <a:p>
            <a:pPr marL="0" indent="0">
              <a:buNone/>
            </a:pPr>
            <a:r>
              <a:rPr lang="en-US" altLang="zh-CN" b="0" dirty="0">
                <a:ea typeface="华文楷体" panose="02010600040101010101" pitchFamily="2" charset="-122"/>
                <a:cs typeface="Times New Roman" panose="02020603050405020304" pitchFamily="18" charset="0"/>
              </a:rPr>
              <a:t>       public:</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size=10); //</a:t>
            </a:r>
            <a:r>
              <a:rPr lang="zh-CN" altLang="en-US" b="0" dirty="0">
                <a:ea typeface="华文楷体" panose="02010600040101010101" pitchFamily="2" charset="-122"/>
                <a:cs typeface="Times New Roman" panose="02020603050405020304" pitchFamily="18" charset="0"/>
              </a:rPr>
              <a:t>建立空优先级队列</a:t>
            </a:r>
            <a:endParaRPr lang="en-US"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n); //</a:t>
            </a:r>
            <a:r>
              <a:rPr lang="zh-CN" altLang="en-US" b="0" dirty="0">
                <a:ea typeface="华文楷体" panose="02010600040101010101" pitchFamily="2" charset="-122"/>
                <a:cs typeface="Times New Roman" panose="02020603050405020304" pitchFamily="18" charset="0"/>
              </a:rPr>
              <a:t>建立非空优先级队列，即建小顶堆</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isEmpty</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判断队空否，空返回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，否则为</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bool </a:t>
            </a:r>
            <a:r>
              <a:rPr lang="en-US" altLang="zh-CN" b="0" dirty="0" err="1">
                <a:ea typeface="华文楷体" panose="02010600040101010101" pitchFamily="2" charset="-122"/>
                <a:cs typeface="Times New Roman" panose="02020603050405020304" pitchFamily="18" charset="0"/>
              </a:rPr>
              <a:t>isFull</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判断队满否，满返回</a:t>
            </a:r>
            <a:r>
              <a:rPr lang="en-US" altLang="zh-CN" b="0" dirty="0">
                <a:ea typeface="华文楷体" panose="02010600040101010101" pitchFamily="2" charset="-122"/>
                <a:cs typeface="Times New Roman" panose="02020603050405020304" pitchFamily="18" charset="0"/>
              </a:rPr>
              <a:t>true</a:t>
            </a:r>
            <a:r>
              <a:rPr lang="zh-CN" altLang="zh-CN" b="0" dirty="0">
                <a:ea typeface="华文楷体" panose="02010600040101010101" pitchFamily="2" charset="-122"/>
                <a:cs typeface="Times New Roman" panose="02020603050405020304" pitchFamily="18" charset="0"/>
              </a:rPr>
              <a:t>，否则为</a:t>
            </a:r>
            <a:r>
              <a:rPr lang="en-US" altLang="zh-CN" b="0" dirty="0">
                <a:ea typeface="华文楷体" panose="02010600040101010101" pitchFamily="2" charset="-122"/>
                <a:cs typeface="Times New Roman" panose="02020603050405020304" pitchFamily="18" charset="0"/>
              </a:rPr>
              <a:t>false</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front(); //</a:t>
            </a:r>
            <a:r>
              <a:rPr lang="zh-CN" altLang="zh-CN" b="0" dirty="0">
                <a:ea typeface="华文楷体" panose="02010600040101010101" pitchFamily="2" charset="-122"/>
                <a:cs typeface="Times New Roman" panose="02020603050405020304" pitchFamily="18" charset="0"/>
              </a:rPr>
              <a:t>读取队首元素的值，队首不变</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enQueue</a:t>
            </a:r>
            <a:r>
              <a:rPr lang="en-US" altLang="zh-CN" b="0" dirty="0">
                <a:ea typeface="华文楷体" panose="02010600040101010101" pitchFamily="2" charset="-122"/>
                <a:cs typeface="Times New Roman" panose="02020603050405020304" pitchFamily="18" charset="0"/>
              </a:rPr>
              <a:t>(</a:t>
            </a:r>
            <a:r>
              <a:rPr lang="en-US" altLang="zh-CN" b="0" dirty="0" err="1">
                <a:ea typeface="华文楷体" panose="02010600040101010101" pitchFamily="2" charset="-122"/>
                <a:cs typeface="Times New Roman" panose="02020603050405020304" pitchFamily="18" charset="0"/>
              </a:rPr>
              <a:t>const</a:t>
            </a: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elemType</a:t>
            </a:r>
            <a:r>
              <a:rPr lang="en-US" altLang="zh-CN" b="0" dirty="0">
                <a:ea typeface="华文楷体" panose="02010600040101010101" pitchFamily="2" charset="-122"/>
                <a:cs typeface="Times New Roman" panose="02020603050405020304" pitchFamily="18" charset="0"/>
              </a:rPr>
              <a:t> &amp;x</a:t>
            </a:r>
            <a:r>
              <a:rPr lang="zh-CN" altLang="en-US"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int</a:t>
            </a:r>
            <a:r>
              <a:rPr lang="en-US" altLang="zh-CN" b="0" dirty="0">
                <a:ea typeface="华文楷体" panose="02010600040101010101" pitchFamily="2" charset="-122"/>
                <a:cs typeface="Times New Roman" panose="02020603050405020304" pitchFamily="18" charset="0"/>
              </a:rPr>
              <a:t> priority); //</a:t>
            </a:r>
            <a:r>
              <a:rPr lang="zh-CN" altLang="zh-CN" b="0" dirty="0">
                <a:ea typeface="华文楷体" panose="02010600040101010101" pitchFamily="2" charset="-122"/>
                <a:cs typeface="Times New Roman" panose="02020603050405020304" pitchFamily="18" charset="0"/>
              </a:rPr>
              <a:t>将</a:t>
            </a:r>
            <a:r>
              <a:rPr lang="en-US" altLang="zh-CN" b="0" dirty="0">
                <a:ea typeface="华文楷体" panose="02010600040101010101" pitchFamily="2" charset="-122"/>
                <a:cs typeface="Times New Roman" panose="02020603050405020304" pitchFamily="18" charset="0"/>
              </a:rPr>
              <a:t>x</a:t>
            </a:r>
            <a:r>
              <a:rPr lang="zh-CN" altLang="zh-CN" b="0" dirty="0">
                <a:ea typeface="华文楷体" panose="02010600040101010101" pitchFamily="2" charset="-122"/>
                <a:cs typeface="Times New Roman" panose="02020603050405020304" pitchFamily="18" charset="0"/>
              </a:rPr>
              <a:t>进队，成为新的队尾</a:t>
            </a:r>
          </a:p>
          <a:p>
            <a:pPr marL="0" indent="0">
              <a:buNone/>
            </a:pPr>
            <a:r>
              <a:rPr lang="en-US" altLang="zh-CN" b="0" dirty="0">
                <a:ea typeface="华文楷体" panose="02010600040101010101" pitchFamily="2" charset="-122"/>
                <a:cs typeface="Times New Roman" panose="02020603050405020304" pitchFamily="18" charset="0"/>
              </a:rPr>
              <a:t>        	  void </a:t>
            </a:r>
            <a:r>
              <a:rPr lang="en-US" altLang="zh-CN" b="0" dirty="0" err="1">
                <a:ea typeface="华文楷体" panose="02010600040101010101" pitchFamily="2" charset="-122"/>
                <a:cs typeface="Times New Roman" panose="02020603050405020304" pitchFamily="18" charset="0"/>
              </a:rPr>
              <a:t>deQueue</a:t>
            </a:r>
            <a:r>
              <a:rPr lang="en-US" altLang="zh-CN" b="0" dirty="0">
                <a:ea typeface="华文楷体" panose="02010600040101010101" pitchFamily="2" charset="-122"/>
                <a:cs typeface="Times New Roman" panose="02020603050405020304" pitchFamily="18" charset="0"/>
              </a:rPr>
              <a:t>(); //</a:t>
            </a:r>
            <a:r>
              <a:rPr lang="zh-CN" altLang="zh-CN" b="0" dirty="0">
                <a:ea typeface="华文楷体" panose="02010600040101010101" pitchFamily="2" charset="-122"/>
                <a:cs typeface="Times New Roman" panose="02020603050405020304" pitchFamily="18" charset="0"/>
              </a:rPr>
              <a:t>将队首元素出队</a:t>
            </a:r>
          </a:p>
          <a:p>
            <a:pPr marL="0" indent="0">
              <a:buNone/>
            </a:pPr>
            <a:r>
              <a:rPr lang="en-US" altLang="zh-CN" b="0" dirty="0">
                <a:ea typeface="华文楷体" panose="02010600040101010101" pitchFamily="2" charset="-122"/>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(){delete []array; }; //</a:t>
            </a:r>
            <a:r>
              <a:rPr lang="zh-CN" altLang="zh-CN" b="0" dirty="0">
                <a:ea typeface="华文楷体" panose="02010600040101010101" pitchFamily="2" charset="-122"/>
                <a:cs typeface="Times New Roman" panose="02020603050405020304" pitchFamily="18" charset="0"/>
              </a:rPr>
              <a:t>释放队列元素所占据的动态数组</a:t>
            </a:r>
          </a:p>
          <a:p>
            <a:pPr marL="0" indent="0">
              <a:buNone/>
            </a:pPr>
            <a:r>
              <a:rPr lang="en-US" altLang="zh-CN" b="0" dirty="0">
                <a:ea typeface="华文楷体" panose="02010600040101010101" pitchFamily="2" charset="-122"/>
                <a:cs typeface="Times New Roman" panose="02020603050405020304" pitchFamily="18" charset="0"/>
              </a:rPr>
              <a:t>};</a:t>
            </a:r>
            <a:endParaRPr lang="en-US" altLang="zh-CN" sz="2800" b="0" dirty="0">
              <a:ea typeface="华文楷体" pitchFamily="2" charset="-122"/>
              <a:cs typeface="Times New Roman" panose="02020603050405020304" pitchFamily="18" charset="0"/>
            </a:endParaRPr>
          </a:p>
          <a:p>
            <a:pPr marL="0" indent="0">
              <a:buNone/>
            </a:pPr>
            <a:endParaRPr lang="en-US" altLang="zh-CN" sz="2800" b="0" dirty="0">
              <a:latin typeface="华文楷体" pitchFamily="2" charset="-122"/>
              <a:ea typeface="华文楷体" pitchFamily="2" charset="-122"/>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优先级队列类模板的定义：</a:t>
            </a:r>
          </a:p>
        </p:txBody>
      </p:sp>
    </p:spTree>
    <p:extLst>
      <p:ext uri="{BB962C8B-B14F-4D97-AF65-F5344CB8AC3E}">
        <p14:creationId xmlns:p14="http://schemas.microsoft.com/office/powerpoint/2010/main" val="5064645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99067" y="1646381"/>
            <a:ext cx="11162883" cy="4615272"/>
          </a:xfrm>
        </p:spPr>
        <p:txBody>
          <a:bodyPr>
            <a:normAutofit/>
          </a:bodyPr>
          <a:lstStyle/>
          <a:p>
            <a:pPr marL="0" indent="0">
              <a:buNone/>
            </a:pPr>
            <a:r>
              <a:rPr lang="en-US" altLang="zh-CN" b="0" dirty="0">
                <a:cs typeface="Times New Roman" panose="02020603050405020304" pitchFamily="18" charset="0"/>
              </a:rPr>
              <a:t>template &lt;class </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endParaRPr lang="zh-CN" altLang="zh-CN" b="0" dirty="0">
              <a:cs typeface="Times New Roman" panose="02020603050405020304" pitchFamily="18" charset="0"/>
            </a:endParaRPr>
          </a:p>
          <a:p>
            <a:pPr marL="0" indent="0">
              <a:buNone/>
            </a:pPr>
            <a:r>
              <a:rPr lang="en-US" altLang="zh-CN" b="0" dirty="0" err="1">
                <a:ea typeface="华文楷体" panose="02010600040101010101" pitchFamily="2" charset="-122"/>
                <a:cs typeface="Times New Roman" panose="02020603050405020304" pitchFamily="18" charset="0"/>
              </a:rPr>
              <a:t>priorityQueue</a:t>
            </a:r>
            <a:r>
              <a:rPr lang="en-US" altLang="zh-CN" b="0" dirty="0">
                <a:cs typeface="Times New Roman" panose="02020603050405020304" pitchFamily="18" charset="0"/>
              </a:rPr>
              <a:t>&lt;</a:t>
            </a:r>
            <a:r>
              <a:rPr lang="en-US" altLang="zh-CN" b="0" dirty="0" err="1">
                <a:cs typeface="Times New Roman" panose="02020603050405020304" pitchFamily="18" charset="0"/>
              </a:rPr>
              <a:t>elemType</a:t>
            </a:r>
            <a:r>
              <a:rPr lang="en-US" altLang="zh-CN" b="0" dirty="0">
                <a:cs typeface="Times New Roman" panose="02020603050405020304" pitchFamily="18" charset="0"/>
              </a:rPr>
              <a:t>&gt;::</a:t>
            </a:r>
            <a:r>
              <a:rPr lang="en-US" altLang="zh-CN" b="0" dirty="0" err="1">
                <a:ea typeface="华文楷体" panose="02010600040101010101" pitchFamily="2" charset="-122"/>
                <a:cs typeface="Times New Roman" panose="02020603050405020304" pitchFamily="18" charset="0"/>
              </a:rPr>
              <a:t>priorityQueue</a:t>
            </a:r>
            <a:r>
              <a:rPr lang="en-US" altLang="zh-CN" b="0" dirty="0">
                <a:ea typeface="华文楷体" panose="02010600040101010101" pitchFamily="2" charset="-122"/>
                <a:cs typeface="Times New Roman" panose="02020603050405020304" pitchFamily="18" charset="0"/>
              </a:rPr>
              <a:t> </a:t>
            </a:r>
            <a:r>
              <a:rPr lang="en-US" altLang="zh-CN" b="0" dirty="0">
                <a:cs typeface="Times New Roman" panose="02020603050405020304" pitchFamily="18" charset="0"/>
              </a:rPr>
              <a:t>(</a:t>
            </a:r>
            <a:r>
              <a:rPr lang="en-US" altLang="zh-CN" b="0" dirty="0" err="1">
                <a:cs typeface="Times New Roman" panose="02020603050405020304" pitchFamily="18" charset="0"/>
              </a:rPr>
              <a:t>int</a:t>
            </a:r>
            <a:r>
              <a:rPr lang="en-US" altLang="zh-CN" b="0" dirty="0">
                <a:cs typeface="Times New Roman" panose="02020603050405020304" pitchFamily="18" charset="0"/>
              </a:rPr>
              <a:t> size) </a:t>
            </a:r>
            <a:r>
              <a:rPr lang="en-US" altLang="zh-CN" b="0" dirty="0">
                <a:ea typeface="华文楷体" panose="02010600040101010101" pitchFamily="2" charset="-122"/>
                <a:cs typeface="Times New Roman" panose="02020603050405020304" pitchFamily="18" charset="0"/>
              </a:rPr>
              <a:t>//</a:t>
            </a:r>
            <a:r>
              <a:rPr lang="zh-CN" altLang="en-US" b="0" dirty="0">
                <a:ea typeface="华文楷体" panose="02010600040101010101" pitchFamily="2" charset="-122"/>
                <a:cs typeface="Times New Roman" panose="02020603050405020304" pitchFamily="18" charset="0"/>
              </a:rPr>
              <a:t>建立空优先级队列</a:t>
            </a:r>
            <a:endParaRPr lang="zh-CN" altLang="zh-CN" b="0" dirty="0">
              <a:ea typeface="华文楷体" panose="02010600040101010101" pitchFamily="2" charset="-122"/>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array = new </a:t>
            </a:r>
            <a:r>
              <a:rPr lang="en-US" altLang="zh-CN" b="0" dirty="0" err="1">
                <a:cs typeface="Times New Roman" panose="02020603050405020304" pitchFamily="18" charset="0"/>
              </a:rPr>
              <a:t>elemType</a:t>
            </a:r>
            <a:r>
              <a:rPr lang="en-US" altLang="zh-CN" b="0" dirty="0">
                <a:cs typeface="Times New Roman" panose="02020603050405020304" pitchFamily="18" charset="0"/>
              </a:rPr>
              <a:t>[size]; //</a:t>
            </a:r>
            <a:r>
              <a:rPr lang="zh-CN" altLang="zh-CN" b="0" dirty="0">
                <a:cs typeface="Times New Roman" panose="02020603050405020304" pitchFamily="18" charset="0"/>
              </a:rPr>
              <a:t>申请实际的队列存储空间</a:t>
            </a:r>
          </a:p>
          <a:p>
            <a:pPr marL="0" indent="0">
              <a:buNone/>
            </a:pPr>
            <a:r>
              <a:rPr lang="en-US" altLang="zh-CN" b="0" dirty="0">
                <a:cs typeface="Times New Roman" panose="02020603050405020304" pitchFamily="18" charset="0"/>
              </a:rPr>
              <a:t>    if (!array) throw </a:t>
            </a:r>
            <a:r>
              <a:rPr lang="en-US" altLang="zh-CN" b="0" dirty="0" err="1">
                <a:cs typeface="Times New Roman" panose="02020603050405020304" pitchFamily="18" charset="0"/>
              </a:rPr>
              <a:t>illegalSize</a:t>
            </a: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cs typeface="Times New Roman" panose="02020603050405020304" pitchFamily="18" charset="0"/>
              </a:rPr>
              <a:t>maxSize</a:t>
            </a:r>
            <a:r>
              <a:rPr lang="en-US" altLang="zh-CN" b="0" dirty="0">
                <a:cs typeface="Times New Roman" panose="02020603050405020304" pitchFamily="18" charset="0"/>
              </a:rPr>
              <a:t> = size;</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    </a:t>
            </a:r>
            <a:r>
              <a:rPr lang="en-US" altLang="zh-CN" b="0" dirty="0" err="1">
                <a:ea typeface="华文楷体" panose="02010600040101010101" pitchFamily="2" charset="-122"/>
                <a:cs typeface="Times New Roman" panose="02020603050405020304" pitchFamily="18" charset="0"/>
              </a:rPr>
              <a:t>currentLen</a:t>
            </a:r>
            <a:r>
              <a:rPr lang="en-US" altLang="zh-CN" b="0" dirty="0">
                <a:cs typeface="Times New Roman" panose="02020603050405020304" pitchFamily="18" charset="0"/>
              </a:rPr>
              <a:t> = 0;</a:t>
            </a:r>
            <a:endParaRPr lang="zh-CN" altLang="zh-CN" b="0" dirty="0">
              <a:cs typeface="Times New Roman" panose="02020603050405020304" pitchFamily="18" charset="0"/>
            </a:endParaRPr>
          </a:p>
          <a:p>
            <a:pPr marL="0" indent="0">
              <a:buNone/>
            </a:pPr>
            <a:r>
              <a:rPr lang="en-US" altLang="zh-CN" b="0" dirty="0">
                <a:cs typeface="Times New Roman" panose="02020603050405020304" pitchFamily="18" charset="0"/>
              </a:rPr>
              <a:t>}</a:t>
            </a:r>
            <a:endParaRPr lang="zh-CN" altLang="zh-CN" b="0" dirty="0">
              <a:cs typeface="Times New Roman" panose="02020603050405020304" pitchFamily="18" charset="0"/>
            </a:endParaRPr>
          </a:p>
          <a:p>
            <a:pPr marL="0" indent="0">
              <a:buNone/>
            </a:pPr>
            <a:endParaRPr lang="en-US" altLang="zh-CN" sz="2800" b="0" dirty="0">
              <a:ea typeface="华文楷体"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20769" y="793902"/>
            <a:ext cx="11162884"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优先级队列类模板成员函数的实现：</a:t>
            </a:r>
          </a:p>
        </p:txBody>
      </p:sp>
    </p:spTree>
    <p:extLst>
      <p:ext uri="{BB962C8B-B14F-4D97-AF65-F5344CB8AC3E}">
        <p14:creationId xmlns:p14="http://schemas.microsoft.com/office/powerpoint/2010/main" val="1592044997"/>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7312</TotalTime>
  <Words>9415</Words>
  <Application>Microsoft Office PowerPoint</Application>
  <PresentationFormat>宽屏</PresentationFormat>
  <Paragraphs>971</Paragraphs>
  <Slides>138</Slides>
  <Notes>137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138</vt:i4>
      </vt:variant>
    </vt:vector>
  </HeadingPairs>
  <TitlesOfParts>
    <vt:vector size="149" baseType="lpstr">
      <vt:lpstr>等线</vt:lpstr>
      <vt:lpstr>等线 Light</vt:lpstr>
      <vt:lpstr>华文楷体</vt:lpstr>
      <vt:lpstr>宋体</vt:lpstr>
      <vt:lpstr>微软雅黑</vt:lpstr>
      <vt:lpstr>Arial</vt:lpstr>
      <vt:lpstr>Calibri</vt:lpstr>
      <vt:lpstr>Cambria Math</vt:lpstr>
      <vt:lpstr>Times New Roman</vt:lpstr>
      <vt:lpstr>Wingdings</vt:lpstr>
      <vt:lpstr>2016-VI主题-蓝</vt:lpstr>
      <vt:lpstr>第七章  排    序</vt:lpstr>
      <vt:lpstr>PowerPoint 演示文稿</vt:lpstr>
      <vt:lpstr>排序</vt:lpstr>
      <vt:lpstr>排序</vt:lpstr>
      <vt:lpstr>稳定性</vt:lpstr>
      <vt:lpstr>稳定性的意义</vt:lpstr>
      <vt:lpstr>稳定性的意义</vt:lpstr>
      <vt:lpstr>内排序/外排序</vt:lpstr>
      <vt:lpstr>PowerPoint 演示文稿</vt:lpstr>
      <vt:lpstr>PowerPoint 演示文稿</vt:lpstr>
      <vt:lpstr>冒泡排序</vt:lpstr>
      <vt:lpstr>冒泡排序</vt:lpstr>
      <vt:lpstr>冒泡排序算法实现</vt:lpstr>
      <vt:lpstr>冒泡排序算法实现</vt:lpstr>
      <vt:lpstr>冒泡排序算法的优化</vt:lpstr>
      <vt:lpstr>冒泡排序算法分析：</vt:lpstr>
      <vt:lpstr>PowerPoint 演示文稿</vt:lpstr>
      <vt:lpstr>插入排序</vt:lpstr>
      <vt:lpstr>插入实现代码：</vt:lpstr>
      <vt:lpstr>插入排序：</vt:lpstr>
      <vt:lpstr>插入排序：</vt:lpstr>
      <vt:lpstr>插入排序实现代码：</vt:lpstr>
      <vt:lpstr>插入排序算法分析：</vt:lpstr>
      <vt:lpstr>PowerPoint 演示文稿</vt:lpstr>
      <vt:lpstr>希尔排序</vt:lpstr>
      <vt:lpstr>希尔排序</vt:lpstr>
      <vt:lpstr>希尔排序</vt:lpstr>
      <vt:lpstr>希尔排序</vt:lpstr>
      <vt:lpstr>希尔排序算法实现</vt:lpstr>
      <vt:lpstr>希尔排序算法分析：</vt:lpstr>
      <vt:lpstr>PowerPoint 演示文稿</vt:lpstr>
      <vt:lpstr>归并排序</vt:lpstr>
      <vt:lpstr>归并排序</vt:lpstr>
      <vt:lpstr>归并排序</vt:lpstr>
      <vt:lpstr>归并排序</vt:lpstr>
      <vt:lpstr>归并排序</vt:lpstr>
      <vt:lpstr>归并算法实现：</vt:lpstr>
      <vt:lpstr>PowerPoint 演示文稿</vt:lpstr>
      <vt:lpstr>PowerPoint 演示文稿</vt:lpstr>
      <vt:lpstr>归并算法时间分析</vt:lpstr>
      <vt:lpstr>归并排序</vt:lpstr>
      <vt:lpstr>归并排序示例</vt:lpstr>
      <vt:lpstr>归并排序算法：</vt:lpstr>
      <vt:lpstr>归并排序算法稳定性分析：</vt:lpstr>
      <vt:lpstr>归并排序算法时间效率分析：</vt:lpstr>
      <vt:lpstr>PowerPoint 演示文稿</vt:lpstr>
      <vt:lpstr>快速排序</vt:lpstr>
      <vt:lpstr>快速排序示例：</vt:lpstr>
      <vt:lpstr>快速排序示例：</vt:lpstr>
      <vt:lpstr>快速排序示例：</vt:lpstr>
      <vt:lpstr>快速排序示例：</vt:lpstr>
      <vt:lpstr>快速排序算法实现：</vt:lpstr>
      <vt:lpstr>快速排序算法实现：</vt:lpstr>
      <vt:lpstr>快速排序算法实现：</vt:lpstr>
      <vt:lpstr>快速排序算法实现：</vt:lpstr>
      <vt:lpstr>快速排序算法时间效率分析：</vt:lpstr>
      <vt:lpstr>快速排序算法时间效率分析：</vt:lpstr>
      <vt:lpstr>快速排序稳定性分析：</vt:lpstr>
      <vt:lpstr>不稳定排序示例：</vt:lpstr>
      <vt:lpstr>PowerPoint 演示文稿</vt:lpstr>
      <vt:lpstr>选择排序</vt:lpstr>
      <vt:lpstr>选择排序</vt:lpstr>
      <vt:lpstr>选择排序</vt:lpstr>
      <vt:lpstr>选择排序</vt:lpstr>
      <vt:lpstr>选择排序算法实现</vt:lpstr>
      <vt:lpstr>选择排序算法分析：</vt:lpstr>
      <vt:lpstr>选择排序算法分析：</vt:lpstr>
      <vt:lpstr>PowerPoint 演示文稿</vt:lpstr>
      <vt:lpstr>堆的概念</vt:lpstr>
      <vt:lpstr>构造大顶堆</vt:lpstr>
      <vt:lpstr>构造大顶堆（续）</vt:lpstr>
      <vt:lpstr>构造大顶堆（续）</vt:lpstr>
      <vt:lpstr>构造大顶堆（续）</vt:lpstr>
      <vt:lpstr>堆排序</vt:lpstr>
      <vt:lpstr>堆排序</vt:lpstr>
      <vt:lpstr>堆排序</vt:lpstr>
      <vt:lpstr>堆排序</vt:lpstr>
      <vt:lpstr>堆排序算法实现</vt:lpstr>
      <vt:lpstr>堆排序算法实现</vt:lpstr>
      <vt:lpstr>堆排序算法分析：</vt:lpstr>
      <vt:lpstr>堆排序算法分析：</vt:lpstr>
      <vt:lpstr>堆排序算法分析：</vt:lpstr>
      <vt:lpstr>堆排序算法分析：</vt:lpstr>
      <vt:lpstr>堆排序算法分析：</vt:lpstr>
      <vt:lpstr>堆排序算法稳定性分析：</vt:lpstr>
      <vt:lpstr>堆排序算法稳定性分析：</vt:lpstr>
      <vt:lpstr>堆排序算法稳定性分析：</vt:lpstr>
      <vt:lpstr>堆排序算法稳定性分析：</vt:lpstr>
      <vt:lpstr>PowerPoint 演示文稿</vt:lpstr>
      <vt:lpstr>优先队列</vt:lpstr>
      <vt:lpstr>优先队列的基本操作算法讨论：</vt:lpstr>
      <vt:lpstr>优先队列出队示例：</vt:lpstr>
      <vt:lpstr>优先队列出队示例：</vt:lpstr>
      <vt:lpstr>优先队列出队示例：</vt:lpstr>
      <vt:lpstr>优先队列进队示例1：</vt:lpstr>
      <vt:lpstr>优先队列进队示例2：</vt:lpstr>
      <vt:lpstr>优先级队列类模板的定义：</vt:lpstr>
      <vt:lpstr>优先级队列类模板的定义：</vt:lpstr>
      <vt:lpstr>优先级队列类模板成员函数的实现：</vt:lpstr>
      <vt:lpstr>优先级队列类模板成员函数的实现：</vt:lpstr>
      <vt:lpstr>调整算法实现</vt:lpstr>
      <vt:lpstr>调整算法实现</vt:lpstr>
      <vt:lpstr>PowerPoint 演示文稿</vt:lpstr>
      <vt:lpstr>PowerPoint 演示文稿</vt:lpstr>
      <vt:lpstr>PowerPoint 演示文稿</vt:lpstr>
      <vt:lpstr>PowerPoint 演示文稿</vt:lpstr>
      <vt:lpstr>PowerPoint 演示文稿</vt:lpstr>
      <vt:lpstr>多关键字排序</vt:lpstr>
      <vt:lpstr>基数排序（也称口袋排序）</vt:lpstr>
      <vt:lpstr>最高位优先法即MSD（Most Significant digital）</vt:lpstr>
      <vt:lpstr>最高位优先法即MSD（Most Significant digital）</vt:lpstr>
      <vt:lpstr>低位优先法LSD（Least Significant Digital）</vt:lpstr>
      <vt:lpstr>低位优先法LSD（Least Significant Digital）</vt:lpstr>
      <vt:lpstr>基数排序：</vt:lpstr>
      <vt:lpstr>算法时间复杂度分析：</vt:lpstr>
      <vt:lpstr>内部排序算法的比较</vt:lpstr>
      <vt:lpstr>PowerPoint 演示文稿</vt:lpstr>
      <vt:lpstr>PowerPoint 演示文稿</vt:lpstr>
      <vt:lpstr>外排序</vt:lpstr>
      <vt:lpstr>外排序</vt:lpstr>
      <vt:lpstr>外排序</vt:lpstr>
      <vt:lpstr>外排序</vt:lpstr>
      <vt:lpstr>PowerPoint 演示文稿</vt:lpstr>
      <vt:lpstr>K路归并</vt:lpstr>
      <vt:lpstr>K路归并</vt:lpstr>
      <vt:lpstr>PowerPoint 演示文稿</vt:lpstr>
      <vt:lpstr>多路归并优化：多阶段归并</vt:lpstr>
      <vt:lpstr>多路归并优化：多阶段归并</vt:lpstr>
      <vt:lpstr>PowerPoint 演示文稿</vt:lpstr>
      <vt:lpstr>初始归并段优化：置换选择</vt:lpstr>
      <vt:lpstr>初始归并段优化：置换选择</vt:lpstr>
      <vt:lpstr>PowerPoint 演示文稿</vt:lpstr>
      <vt:lpstr>最佳归并树</vt:lpstr>
      <vt:lpstr>PowerPoint 演示文稿</vt:lpstr>
      <vt:lpstr>最佳归并树</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jie meng</cp:lastModifiedBy>
  <cp:revision>488</cp:revision>
  <dcterms:created xsi:type="dcterms:W3CDTF">2016-04-20T02:59:17Z</dcterms:created>
  <dcterms:modified xsi:type="dcterms:W3CDTF">2023-12-25T11:48:36Z</dcterms:modified>
</cp:coreProperties>
</file>